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sldIdLst>
    <p:sldId id="257" r:id="rId2"/>
    <p:sldId id="273" r:id="rId3"/>
    <p:sldId id="309" r:id="rId4"/>
    <p:sldId id="307" r:id="rId5"/>
    <p:sldId id="300" r:id="rId6"/>
    <p:sldId id="282" r:id="rId7"/>
    <p:sldId id="283" r:id="rId8"/>
    <p:sldId id="284" r:id="rId9"/>
    <p:sldId id="310" r:id="rId10"/>
    <p:sldId id="308" r:id="rId11"/>
    <p:sldId id="275" r:id="rId12"/>
    <p:sldId id="291" r:id="rId13"/>
    <p:sldId id="302" r:id="rId14"/>
    <p:sldId id="299" r:id="rId15"/>
    <p:sldId id="292" r:id="rId16"/>
    <p:sldId id="303" r:id="rId17"/>
    <p:sldId id="304" r:id="rId18"/>
    <p:sldId id="298" r:id="rId19"/>
    <p:sldId id="305" r:id="rId20"/>
    <p:sldId id="306" r:id="rId21"/>
    <p:sldId id="31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861" autoAdjust="0"/>
    <p:restoredTop sz="94660"/>
  </p:normalViewPr>
  <p:slideViewPr>
    <p:cSldViewPr snapToGrid="0">
      <p:cViewPr varScale="1">
        <p:scale>
          <a:sx n="85" d="100"/>
          <a:sy n="85" d="100"/>
        </p:scale>
        <p:origin x="341" y="72"/>
      </p:cViewPr>
      <p:guideLst/>
    </p:cSldViewPr>
  </p:slideViewPr>
  <p:notesTextViewPr>
    <p:cViewPr>
      <p:scale>
        <a:sx n="1" d="1"/>
        <a:sy n="1" d="1"/>
      </p:scale>
      <p:origin x="0" y="0"/>
    </p:cViewPr>
  </p:notesTextViewPr>
  <p:sorterViewPr>
    <p:cViewPr>
      <p:scale>
        <a:sx n="140" d="100"/>
        <a:sy n="140" d="100"/>
      </p:scale>
      <p:origin x="0" y="-89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F97267A6-8C1A-4220-847A-24912F63A6C8}"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3E21C-1BC2-4EB7-8B4A-D29C698A757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39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97267A6-8C1A-4220-847A-24912F63A6C8}"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331416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97267A6-8C1A-4220-847A-24912F63A6C8}"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331277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97267A6-8C1A-4220-847A-24912F63A6C8}"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320904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smtClean="0"/>
              <a:t>Klik om de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F97267A6-8C1A-4220-847A-24912F63A6C8}"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3E21C-1BC2-4EB7-8B4A-D29C698A7570}"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599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97267A6-8C1A-4220-847A-24912F63A6C8}"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347288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97280" y="2582334"/>
            <a:ext cx="4937760" cy="3378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97267A6-8C1A-4220-847A-24912F63A6C8}"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155878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F97267A6-8C1A-4220-847A-24912F63A6C8}"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3165806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7267A6-8C1A-4220-847A-24912F63A6C8}" type="datetimeFigureOut">
              <a:rPr lang="en-GB" smtClean="0"/>
              <a:t>19/03/2020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16579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smtClean="0"/>
              <a:t>Klik om de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97267A6-8C1A-4220-847A-24912F63A6C8}" type="datetimeFigureOut">
              <a:rPr lang="en-GB" smtClean="0"/>
              <a:t>19/03/2020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303E21C-1BC2-4EB7-8B4A-D29C698A7570}" type="slidenum">
              <a:rPr lang="en-GB" smtClean="0"/>
              <a:t>‹#›</a:t>
            </a:fld>
            <a:endParaRPr lang="en-GB"/>
          </a:p>
        </p:txBody>
      </p:sp>
    </p:spTree>
    <p:extLst>
      <p:ext uri="{BB962C8B-B14F-4D97-AF65-F5344CB8AC3E}">
        <p14:creationId xmlns:p14="http://schemas.microsoft.com/office/powerpoint/2010/main" val="3490222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F97267A6-8C1A-4220-847A-24912F63A6C8}"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03E21C-1BC2-4EB7-8B4A-D29C698A7570}" type="slidenum">
              <a:rPr lang="en-GB" smtClean="0"/>
              <a:t>‹#›</a:t>
            </a:fld>
            <a:endParaRPr lang="en-GB"/>
          </a:p>
        </p:txBody>
      </p:sp>
    </p:spTree>
    <p:extLst>
      <p:ext uri="{BB962C8B-B14F-4D97-AF65-F5344CB8AC3E}">
        <p14:creationId xmlns:p14="http://schemas.microsoft.com/office/powerpoint/2010/main" val="3850429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97267A6-8C1A-4220-847A-24912F63A6C8}" type="datetimeFigureOut">
              <a:rPr lang="en-GB" smtClean="0"/>
              <a:t>19/03/2020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303E21C-1BC2-4EB7-8B4A-D29C698A7570}"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675040"/>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www.the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idx="4294967295"/>
          </p:nvPr>
        </p:nvSpPr>
        <p:spPr>
          <a:xfrm>
            <a:off x="406687" y="443104"/>
            <a:ext cx="11535380" cy="774700"/>
          </a:xfrm>
        </p:spPr>
        <p:txBody>
          <a:bodyPr>
            <a:normAutofit/>
          </a:bodyPr>
          <a:lstStyle/>
          <a:p>
            <a:pPr lvl="0"/>
            <a:r>
              <a:rPr lang="en-GB" sz="44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Different </a:t>
            </a:r>
            <a:r>
              <a:rPr lang="en-GB" sz="4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regulatory </a:t>
            </a:r>
            <a:r>
              <a:rPr lang="en-GB" sz="44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agencies</a:t>
            </a:r>
            <a:endParaRPr lang="en-GB" sz="44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 name="Rechthoek 3"/>
          <p:cNvSpPr/>
          <p:nvPr/>
        </p:nvSpPr>
        <p:spPr>
          <a:xfrm>
            <a:off x="6195345" y="5787065"/>
            <a:ext cx="5782342" cy="344069"/>
          </a:xfrm>
          <a:prstGeom prst="rect">
            <a:avLst/>
          </a:prstGeom>
        </p:spPr>
        <p:txBody>
          <a:bodyPr wrap="square">
            <a:spAutoFit/>
          </a:bodyPr>
          <a:lstStyle/>
          <a:p>
            <a:pPr>
              <a:lnSpc>
                <a:spcPct val="107000"/>
              </a:lnSpc>
              <a:spcBef>
                <a:spcPts val="1200"/>
              </a:spcBef>
              <a:spcAft>
                <a:spcPts val="0"/>
              </a:spcAft>
            </a:pPr>
            <a:r>
              <a:rPr lang="en-GB" sz="16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Module </a:t>
            </a:r>
            <a:r>
              <a:rPr lang="en-GB"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279-17-C </a:t>
            </a:r>
            <a:r>
              <a:rPr lang="en-GB" sz="16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Regulations, Standards and Ethics</a:t>
            </a:r>
            <a:endParaRPr lang="en-GB" sz="1600" b="1" kern="0"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Rechthoek 4"/>
          <p:cNvSpPr/>
          <p:nvPr/>
        </p:nvSpPr>
        <p:spPr>
          <a:xfrm>
            <a:off x="6195345" y="5433679"/>
            <a:ext cx="5925217" cy="355803"/>
          </a:xfrm>
          <a:prstGeom prst="rect">
            <a:avLst/>
          </a:prstGeom>
        </p:spPr>
        <p:txBody>
          <a:bodyPr wrap="square">
            <a:spAutoFit/>
          </a:bodyPr>
          <a:lstStyle/>
          <a:p>
            <a:pPr>
              <a:lnSpc>
                <a:spcPct val="107000"/>
              </a:lnSpc>
              <a:spcBef>
                <a:spcPts val="200"/>
              </a:spcBef>
              <a:spcAft>
                <a:spcPts val="0"/>
              </a:spcAft>
            </a:pPr>
            <a:r>
              <a:rPr lang="en-GB" sz="1600" b="1"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Unit C</a:t>
            </a:r>
            <a:r>
              <a:rPr lang="en-GB" sz="1600" b="1"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17.2  Intro to Medical Equipment Regulation</a:t>
            </a:r>
            <a:endParaRPr lang="en-GB" sz="1600" b="1" dirty="0">
              <a:solidFill>
                <a:srgbClr val="2E74B5"/>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7" name="Rechthoek 6"/>
          <p:cNvSpPr/>
          <p:nvPr/>
        </p:nvSpPr>
        <p:spPr>
          <a:xfrm>
            <a:off x="685904" y="1933120"/>
            <a:ext cx="2971696" cy="707886"/>
          </a:xfrm>
          <a:prstGeom prst="rect">
            <a:avLst/>
          </a:prstGeom>
        </p:spPr>
        <p:txBody>
          <a:bodyPr wrap="square">
            <a:spAutoFit/>
          </a:bodyPr>
          <a:lstStyle/>
          <a:p>
            <a:r>
              <a:rPr lang="en-US" sz="2000" dirty="0">
                <a:latin typeface="+mj-lt"/>
              </a:rPr>
              <a:t>Regulatory </a:t>
            </a:r>
            <a:r>
              <a:rPr lang="en-US" sz="2000" dirty="0" smtClean="0">
                <a:latin typeface="+mj-lt"/>
              </a:rPr>
              <a:t>agencies in the USA and EU</a:t>
            </a:r>
            <a:endParaRPr lang="en-US" sz="2000" dirty="0">
              <a:latin typeface="+mj-lt"/>
            </a:endParaRPr>
          </a:p>
        </p:txBody>
      </p:sp>
      <p:sp>
        <p:nvSpPr>
          <p:cNvPr id="9" name="Titel 1"/>
          <p:cNvSpPr txBox="1">
            <a:spLocks/>
          </p:cNvSpPr>
          <p:nvPr/>
        </p:nvSpPr>
        <p:spPr>
          <a:xfrm>
            <a:off x="6174377" y="4991670"/>
            <a:ext cx="6017623" cy="424148"/>
          </a:xfrm>
          <a:prstGeom prst="rect">
            <a:avLst/>
          </a:prstGeom>
        </p:spPr>
        <p:txBody>
          <a:bodyPr vert="horz" lIns="91440" tIns="45720" rIns="91440" bIns="45720" rtlCol="0" anchor="b">
            <a:no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16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17.2.1  </a:t>
            </a:r>
            <a:r>
              <a:rPr lang="en-GB"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List different government regulatory agencies and describe </a:t>
            </a:r>
            <a:r>
              <a:rPr lang="en-GB" sz="16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them</a:t>
            </a:r>
            <a:endParaRPr lang="en-GB" sz="16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cxnSp>
        <p:nvCxnSpPr>
          <p:cNvPr id="11" name="Rechte verbindingslijn 10"/>
          <p:cNvCxnSpPr/>
          <p:nvPr/>
        </p:nvCxnSpPr>
        <p:spPr>
          <a:xfrm flipV="1">
            <a:off x="476250" y="1257300"/>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kstvak 9"/>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pic>
        <p:nvPicPr>
          <p:cNvPr id="6" name="Afbeelding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6733" y="1933120"/>
            <a:ext cx="2768600" cy="2549064"/>
          </a:xfrm>
          <a:prstGeom prst="rect">
            <a:avLst/>
          </a:prstGeom>
        </p:spPr>
      </p:pic>
    </p:spTree>
    <p:extLst>
      <p:ext uri="{BB962C8B-B14F-4D97-AF65-F5344CB8AC3E}">
        <p14:creationId xmlns:p14="http://schemas.microsoft.com/office/powerpoint/2010/main" val="14710793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3938059" y="416137"/>
            <a:ext cx="3021542" cy="67362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a:t>
            </a:r>
            <a:endParaRPr lang="en-GB"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2" name="Afbeelding 1"/>
          <p:cNvPicPr>
            <a:picLocks noChangeAspect="1"/>
          </p:cNvPicPr>
          <p:nvPr/>
        </p:nvPicPr>
        <p:blipFill>
          <a:blip r:embed="rId2"/>
          <a:stretch>
            <a:fillRect/>
          </a:stretch>
        </p:blipFill>
        <p:spPr>
          <a:xfrm>
            <a:off x="3698875" y="2184929"/>
            <a:ext cx="3905207" cy="2598738"/>
          </a:xfrm>
          <a:prstGeom prst="rect">
            <a:avLst/>
          </a:prstGeom>
        </p:spPr>
      </p:pic>
    </p:spTree>
    <p:extLst>
      <p:ext uri="{BB962C8B-B14F-4D97-AF65-F5344CB8AC3E}">
        <p14:creationId xmlns:p14="http://schemas.microsoft.com/office/powerpoint/2010/main" val="971339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Legal Framework</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467704" y="1425008"/>
            <a:ext cx="10913252" cy="707886"/>
          </a:xfrm>
          <a:prstGeom prst="rect">
            <a:avLst/>
          </a:prstGeom>
        </p:spPr>
        <p:txBody>
          <a:bodyPr wrap="square">
            <a:spAutoFit/>
          </a:bodyPr>
          <a:lstStyle/>
          <a:p>
            <a:r>
              <a:rPr lang="en-GB" sz="2000" dirty="0" smtClean="0">
                <a:latin typeface="+mj-lt"/>
              </a:rPr>
              <a:t>The EU aims </a:t>
            </a:r>
            <a:r>
              <a:rPr lang="en-GB" sz="2000" dirty="0">
                <a:latin typeface="+mj-lt"/>
              </a:rPr>
              <a:t>to remove technical barriers to trade and dispel the consequent uncertainty for economic operators, to facilitate free movement of goods inside the EU.</a:t>
            </a:r>
            <a:endParaRPr lang="en-US" sz="2000" dirty="0">
              <a:latin typeface="+mj-lt"/>
            </a:endParaRPr>
          </a:p>
        </p:txBody>
      </p:sp>
      <p:sp>
        <p:nvSpPr>
          <p:cNvPr id="4" name="Rechthoek 3"/>
          <p:cNvSpPr/>
          <p:nvPr/>
        </p:nvSpPr>
        <p:spPr>
          <a:xfrm>
            <a:off x="1594842" y="2385754"/>
            <a:ext cx="8658975" cy="1323439"/>
          </a:xfrm>
          <a:prstGeom prst="rect">
            <a:avLst/>
          </a:prstGeom>
        </p:spPr>
        <p:txBody>
          <a:bodyPr wrap="square">
            <a:spAutoFit/>
          </a:bodyPr>
          <a:lstStyle/>
          <a:p>
            <a:r>
              <a:rPr lang="en-US" sz="2000" dirty="0">
                <a:latin typeface="+mj-lt"/>
              </a:rPr>
              <a:t>The core legal framework </a:t>
            </a:r>
            <a:r>
              <a:rPr lang="en-US" sz="2000" dirty="0" smtClean="0">
                <a:latin typeface="+mj-lt"/>
              </a:rPr>
              <a:t>related to medical devices consists </a:t>
            </a:r>
            <a:r>
              <a:rPr lang="en-US" sz="2000" dirty="0">
                <a:latin typeface="+mj-lt"/>
              </a:rPr>
              <a:t>of three directives:</a:t>
            </a:r>
          </a:p>
          <a:p>
            <a:pPr marL="627063"/>
            <a:r>
              <a:rPr lang="en-US" sz="2000" dirty="0">
                <a:latin typeface="+mj-lt"/>
              </a:rPr>
              <a:t>•	Directive 90/385/EEC regarding active implantable medical devices</a:t>
            </a:r>
          </a:p>
          <a:p>
            <a:pPr marL="627063"/>
            <a:r>
              <a:rPr lang="en-US" sz="2000" b="1" dirty="0">
                <a:latin typeface="+mj-lt"/>
              </a:rPr>
              <a:t>•	</a:t>
            </a:r>
            <a:r>
              <a:rPr lang="en-US" sz="2000" b="1" dirty="0">
                <a:solidFill>
                  <a:srgbClr val="7030A0"/>
                </a:solidFill>
                <a:latin typeface="+mj-lt"/>
              </a:rPr>
              <a:t>Directive 93/42/EEC regarding medical devices</a:t>
            </a:r>
          </a:p>
          <a:p>
            <a:pPr marL="627063"/>
            <a:r>
              <a:rPr lang="en-US" sz="2000" dirty="0">
                <a:latin typeface="+mj-lt"/>
              </a:rPr>
              <a:t>•	Directive 98/79/EC regarding in vitro diagnostic medical devices</a:t>
            </a:r>
          </a:p>
        </p:txBody>
      </p:sp>
      <p:sp>
        <p:nvSpPr>
          <p:cNvPr id="12" name="Rechthoek 11"/>
          <p:cNvSpPr/>
          <p:nvPr/>
        </p:nvSpPr>
        <p:spPr>
          <a:xfrm>
            <a:off x="467704" y="5086328"/>
            <a:ext cx="10946342" cy="707886"/>
          </a:xfrm>
          <a:prstGeom prst="rect">
            <a:avLst/>
          </a:prstGeom>
        </p:spPr>
        <p:txBody>
          <a:bodyPr wrap="square">
            <a:spAutoFit/>
          </a:bodyPr>
          <a:lstStyle/>
          <a:p>
            <a:pPr algn="ctr"/>
            <a:r>
              <a:rPr lang="en-GB" sz="2000" dirty="0" smtClean="0">
                <a:latin typeface="+mj-lt"/>
              </a:rPr>
              <a:t>The </a:t>
            </a:r>
            <a:r>
              <a:rPr lang="en-GB" sz="2000" dirty="0">
                <a:latin typeface="+mj-lt"/>
              </a:rPr>
              <a:t>Directive was most recently reviewed and amended by the 2007/47/EC and a number of changes were made. Compliance with the revised directive became </a:t>
            </a:r>
            <a:r>
              <a:rPr lang="en-GB" sz="2000" b="1" dirty="0">
                <a:solidFill>
                  <a:srgbClr val="7030A0"/>
                </a:solidFill>
                <a:latin typeface="+mj-lt"/>
              </a:rPr>
              <a:t>mandatory</a:t>
            </a:r>
            <a:r>
              <a:rPr lang="en-GB" sz="2000" dirty="0">
                <a:latin typeface="+mj-lt"/>
              </a:rPr>
              <a:t> on March 21, 2010</a:t>
            </a:r>
            <a:endParaRPr lang="en-US" sz="2000" dirty="0">
              <a:latin typeface="+mj-lt"/>
            </a:endParaRPr>
          </a:p>
        </p:txBody>
      </p:sp>
      <p:sp>
        <p:nvSpPr>
          <p:cNvPr id="10" name="Rechthoek 9"/>
          <p:cNvSpPr/>
          <p:nvPr/>
        </p:nvSpPr>
        <p:spPr>
          <a:xfrm>
            <a:off x="1190016" y="4100161"/>
            <a:ext cx="9490076" cy="707886"/>
          </a:xfrm>
          <a:prstGeom prst="rect">
            <a:avLst/>
          </a:prstGeom>
        </p:spPr>
        <p:txBody>
          <a:bodyPr wrap="square">
            <a:spAutoFit/>
          </a:bodyPr>
          <a:lstStyle/>
          <a:p>
            <a:pPr algn="ctr"/>
            <a:r>
              <a:rPr lang="en-GB" sz="2000" dirty="0">
                <a:solidFill>
                  <a:srgbClr val="000000"/>
                </a:solidFill>
                <a:latin typeface="+mj-lt"/>
              </a:rPr>
              <a:t>The Medical Device Directive </a:t>
            </a:r>
            <a:r>
              <a:rPr lang="en-GB" sz="2000" dirty="0" smtClean="0">
                <a:solidFill>
                  <a:srgbClr val="000000"/>
                </a:solidFill>
                <a:latin typeface="+mj-lt"/>
              </a:rPr>
              <a:t>93/42/EEC of </a:t>
            </a:r>
            <a:r>
              <a:rPr lang="en-GB" sz="2000" dirty="0">
                <a:solidFill>
                  <a:srgbClr val="000000"/>
                </a:solidFill>
                <a:latin typeface="+mj-lt"/>
              </a:rPr>
              <a:t>14 June 1993 concerning medical devices, </a:t>
            </a:r>
            <a:endParaRPr lang="en-GB" sz="2000" dirty="0" smtClean="0">
              <a:solidFill>
                <a:srgbClr val="000000"/>
              </a:solidFill>
              <a:latin typeface="+mj-lt"/>
            </a:endParaRPr>
          </a:p>
          <a:p>
            <a:pPr algn="ctr"/>
            <a:r>
              <a:rPr lang="en-GB" sz="2000" dirty="0" smtClean="0">
                <a:solidFill>
                  <a:srgbClr val="000000"/>
                </a:solidFill>
                <a:latin typeface="+mj-lt"/>
              </a:rPr>
              <a:t>is </a:t>
            </a:r>
            <a:r>
              <a:rPr lang="en-GB" sz="2000" dirty="0">
                <a:solidFill>
                  <a:srgbClr val="000000"/>
                </a:solidFill>
                <a:latin typeface="+mj-lt"/>
              </a:rPr>
              <a:t>intended to </a:t>
            </a:r>
            <a:r>
              <a:rPr lang="en-GB" sz="2000" b="1" dirty="0">
                <a:solidFill>
                  <a:srgbClr val="7030A0"/>
                </a:solidFill>
                <a:latin typeface="+mj-lt"/>
              </a:rPr>
              <a:t>harmonise the laws relating to medical devices within the European </a:t>
            </a:r>
            <a:r>
              <a:rPr lang="en-GB" sz="2000" b="1" dirty="0" smtClean="0">
                <a:solidFill>
                  <a:srgbClr val="7030A0"/>
                </a:solidFill>
                <a:latin typeface="+mj-lt"/>
              </a:rPr>
              <a:t>Union</a:t>
            </a:r>
            <a:r>
              <a:rPr lang="en-GB" sz="2000" dirty="0" smtClean="0">
                <a:solidFill>
                  <a:srgbClr val="000000"/>
                </a:solidFill>
                <a:latin typeface="+mj-lt"/>
              </a:rPr>
              <a:t>.</a:t>
            </a:r>
            <a:endParaRPr lang="en-US" sz="2000" dirty="0">
              <a:latin typeface="+mj-lt"/>
            </a:endParaRPr>
          </a:p>
        </p:txBody>
      </p:sp>
    </p:spTree>
    <p:extLst>
      <p:ext uri="{BB962C8B-B14F-4D97-AF65-F5344CB8AC3E}">
        <p14:creationId xmlns:p14="http://schemas.microsoft.com/office/powerpoint/2010/main" val="1648814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There are a lot of Regulations in the EU …</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5" name="Afbeelding 4"/>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455334" y="1383364"/>
            <a:ext cx="7918319" cy="4921661"/>
          </a:xfrm>
          <a:prstGeom prst="rect">
            <a:avLst/>
          </a:prstGeom>
        </p:spPr>
      </p:pic>
      <p:sp>
        <p:nvSpPr>
          <p:cNvPr id="2" name="PIJL-RECHTS 1"/>
          <p:cNvSpPr/>
          <p:nvPr/>
        </p:nvSpPr>
        <p:spPr>
          <a:xfrm>
            <a:off x="685800" y="4318215"/>
            <a:ext cx="1371600" cy="397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9325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Competent Authority</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 name="Rechthoek 1"/>
          <p:cNvSpPr/>
          <p:nvPr/>
        </p:nvSpPr>
        <p:spPr>
          <a:xfrm>
            <a:off x="1393217" y="1583311"/>
            <a:ext cx="8538184" cy="1015663"/>
          </a:xfrm>
          <a:prstGeom prst="rect">
            <a:avLst/>
          </a:prstGeom>
        </p:spPr>
        <p:txBody>
          <a:bodyPr wrap="square">
            <a:spAutoFit/>
          </a:bodyPr>
          <a:lstStyle/>
          <a:p>
            <a:pPr algn="ctr"/>
            <a:r>
              <a:rPr lang="en-GB" sz="2000" dirty="0" smtClean="0">
                <a:latin typeface="+mj-lt"/>
              </a:rPr>
              <a:t>The </a:t>
            </a:r>
            <a:r>
              <a:rPr lang="en-GB" sz="2000" dirty="0">
                <a:latin typeface="+mj-lt"/>
              </a:rPr>
              <a:t>government of each Member State must appoint a </a:t>
            </a:r>
            <a:endParaRPr lang="en-GB" sz="2000" dirty="0" smtClean="0">
              <a:latin typeface="+mj-lt"/>
            </a:endParaRPr>
          </a:p>
          <a:p>
            <a:pPr algn="ctr"/>
            <a:r>
              <a:rPr lang="en-GB" sz="2000" b="1" dirty="0" smtClean="0">
                <a:solidFill>
                  <a:srgbClr val="7030A0"/>
                </a:solidFill>
                <a:latin typeface="+mj-lt"/>
              </a:rPr>
              <a:t>competent </a:t>
            </a:r>
            <a:r>
              <a:rPr lang="en-GB" sz="2000" b="1" dirty="0">
                <a:solidFill>
                  <a:srgbClr val="7030A0"/>
                </a:solidFill>
                <a:latin typeface="+mj-lt"/>
              </a:rPr>
              <a:t>authority </a:t>
            </a:r>
            <a:r>
              <a:rPr lang="en-GB" sz="2000" b="1" dirty="0" smtClean="0">
                <a:solidFill>
                  <a:srgbClr val="7030A0"/>
                </a:solidFill>
                <a:latin typeface="+mj-lt"/>
              </a:rPr>
              <a:t>(CA) </a:t>
            </a:r>
          </a:p>
          <a:p>
            <a:pPr algn="ctr"/>
            <a:r>
              <a:rPr lang="en-GB" sz="2000" dirty="0" smtClean="0">
                <a:latin typeface="+mj-lt"/>
              </a:rPr>
              <a:t>responsible </a:t>
            </a:r>
            <a:r>
              <a:rPr lang="en-GB" sz="2000" dirty="0">
                <a:latin typeface="+mj-lt"/>
              </a:rPr>
              <a:t>for medical devices. </a:t>
            </a:r>
            <a:endParaRPr lang="en-GB" sz="2000" dirty="0" smtClean="0">
              <a:latin typeface="+mj-lt"/>
            </a:endParaRPr>
          </a:p>
        </p:txBody>
      </p:sp>
      <p:sp>
        <p:nvSpPr>
          <p:cNvPr id="7" name="Rechthoek 6"/>
          <p:cNvSpPr/>
          <p:nvPr/>
        </p:nvSpPr>
        <p:spPr>
          <a:xfrm>
            <a:off x="602191" y="2879153"/>
            <a:ext cx="11140018" cy="1015663"/>
          </a:xfrm>
          <a:prstGeom prst="rect">
            <a:avLst/>
          </a:prstGeom>
        </p:spPr>
        <p:txBody>
          <a:bodyPr wrap="square">
            <a:spAutoFit/>
          </a:bodyPr>
          <a:lstStyle/>
          <a:p>
            <a:r>
              <a:rPr lang="en-GB" sz="2000" dirty="0" smtClean="0">
                <a:latin typeface="+mj-lt"/>
              </a:rPr>
              <a:t>The </a:t>
            </a:r>
            <a:r>
              <a:rPr lang="en-GB" sz="2000" dirty="0">
                <a:latin typeface="+mj-lt"/>
              </a:rPr>
              <a:t>competent authority </a:t>
            </a:r>
            <a:r>
              <a:rPr lang="en-GB" sz="2000" dirty="0" smtClean="0">
                <a:latin typeface="+mj-lt"/>
              </a:rPr>
              <a:t>is </a:t>
            </a:r>
            <a:r>
              <a:rPr lang="en-GB" sz="2000" dirty="0">
                <a:latin typeface="+mj-lt"/>
              </a:rPr>
              <a:t>a body with authority to act on behalf of the member state to ensure that member state government transposes requirements of medical device directives into national law and applies them. The CA reports to the minister of health in the member state. </a:t>
            </a:r>
          </a:p>
        </p:txBody>
      </p:sp>
      <p:sp>
        <p:nvSpPr>
          <p:cNvPr id="10" name="Rechthoek 9"/>
          <p:cNvSpPr/>
          <p:nvPr/>
        </p:nvSpPr>
        <p:spPr>
          <a:xfrm>
            <a:off x="602191" y="4430408"/>
            <a:ext cx="10917886" cy="400110"/>
          </a:xfrm>
          <a:prstGeom prst="rect">
            <a:avLst/>
          </a:prstGeom>
        </p:spPr>
        <p:txBody>
          <a:bodyPr wrap="square">
            <a:spAutoFit/>
          </a:bodyPr>
          <a:lstStyle/>
          <a:p>
            <a:r>
              <a:rPr lang="en-GB" sz="2000" dirty="0">
                <a:latin typeface="+mj-lt"/>
              </a:rPr>
              <a:t>In the UK, for example, the </a:t>
            </a:r>
            <a:r>
              <a:rPr lang="en-GB" sz="2000" b="1" dirty="0">
                <a:solidFill>
                  <a:srgbClr val="7030A0"/>
                </a:solidFill>
                <a:latin typeface="+mj-lt"/>
              </a:rPr>
              <a:t>Medicines and Healthcare products Regulatory Agency (MHRA) </a:t>
            </a:r>
            <a:r>
              <a:rPr lang="en-GB" sz="2000" dirty="0">
                <a:latin typeface="+mj-lt"/>
              </a:rPr>
              <a:t>acts as a CA</a:t>
            </a:r>
          </a:p>
        </p:txBody>
      </p:sp>
      <p:sp>
        <p:nvSpPr>
          <p:cNvPr id="13" name="Rechthoek 12"/>
          <p:cNvSpPr/>
          <p:nvPr/>
        </p:nvSpPr>
        <p:spPr>
          <a:xfrm>
            <a:off x="2683933" y="5596635"/>
            <a:ext cx="8718471" cy="400110"/>
          </a:xfrm>
          <a:prstGeom prst="rect">
            <a:avLst/>
          </a:prstGeom>
          <a:solidFill>
            <a:schemeClr val="bg2"/>
          </a:solidFill>
          <a:ln>
            <a:solidFill>
              <a:srgbClr val="7030A0"/>
            </a:solidFill>
          </a:ln>
        </p:spPr>
        <p:txBody>
          <a:bodyPr wrap="square">
            <a:spAutoFit/>
          </a:bodyPr>
          <a:lstStyle/>
          <a:p>
            <a:pPr algn="r"/>
            <a:r>
              <a:rPr lang="en-GB" sz="2000" dirty="0" smtClean="0">
                <a:latin typeface="+mj-lt"/>
              </a:rPr>
              <a:t>The Regulatory Agencies of the EU countries all have to comply with EU Directives…</a:t>
            </a:r>
            <a:endParaRPr lang="en-GB" sz="2000" dirty="0">
              <a:latin typeface="+mj-lt"/>
            </a:endParaRPr>
          </a:p>
        </p:txBody>
      </p:sp>
    </p:spTree>
    <p:extLst>
      <p:ext uri="{BB962C8B-B14F-4D97-AF65-F5344CB8AC3E}">
        <p14:creationId xmlns:p14="http://schemas.microsoft.com/office/powerpoint/2010/main" val="2180696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Declaration of Conformity</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 name="Rechthoek 1"/>
          <p:cNvSpPr/>
          <p:nvPr/>
        </p:nvSpPr>
        <p:spPr>
          <a:xfrm>
            <a:off x="798121" y="1444840"/>
            <a:ext cx="9633029" cy="400110"/>
          </a:xfrm>
          <a:prstGeom prst="rect">
            <a:avLst/>
          </a:prstGeom>
        </p:spPr>
        <p:txBody>
          <a:bodyPr wrap="square">
            <a:spAutoFit/>
          </a:bodyPr>
          <a:lstStyle/>
          <a:p>
            <a:pPr lvl="0"/>
            <a:r>
              <a:rPr lang="en-GB" sz="2000" dirty="0">
                <a:solidFill>
                  <a:srgbClr val="000000"/>
                </a:solidFill>
                <a:latin typeface="+mj-lt"/>
              </a:rPr>
              <a:t>The authorization of medical devices is guaranteed by a </a:t>
            </a:r>
            <a:r>
              <a:rPr lang="en-GB" sz="2000" b="1" dirty="0">
                <a:solidFill>
                  <a:srgbClr val="7030A0"/>
                </a:solidFill>
                <a:latin typeface="+mj-lt"/>
              </a:rPr>
              <a:t>Declaration of Conformity. </a:t>
            </a:r>
          </a:p>
        </p:txBody>
      </p:sp>
      <p:sp>
        <p:nvSpPr>
          <p:cNvPr id="3" name="Rechthoek 2"/>
          <p:cNvSpPr/>
          <p:nvPr/>
        </p:nvSpPr>
        <p:spPr>
          <a:xfrm>
            <a:off x="798120" y="2054300"/>
            <a:ext cx="9633029" cy="1508105"/>
          </a:xfrm>
          <a:prstGeom prst="rect">
            <a:avLst/>
          </a:prstGeom>
        </p:spPr>
        <p:txBody>
          <a:bodyPr wrap="square">
            <a:spAutoFit/>
          </a:bodyPr>
          <a:lstStyle/>
          <a:p>
            <a:r>
              <a:rPr lang="en-GB" sz="2000" dirty="0">
                <a:solidFill>
                  <a:srgbClr val="000000"/>
                </a:solidFill>
                <a:latin typeface="+mj-lt"/>
              </a:rPr>
              <a:t>This declaration is </a:t>
            </a:r>
            <a:r>
              <a:rPr lang="en-GB" sz="2000" b="1" dirty="0">
                <a:solidFill>
                  <a:srgbClr val="7030A0"/>
                </a:solidFill>
                <a:latin typeface="+mj-lt"/>
              </a:rPr>
              <a:t>issued by the manufacturer </a:t>
            </a:r>
            <a:r>
              <a:rPr lang="en-GB" sz="2000" dirty="0" smtClean="0">
                <a:solidFill>
                  <a:srgbClr val="000000"/>
                </a:solidFill>
                <a:latin typeface="+mj-lt"/>
              </a:rPr>
              <a:t>itself. </a:t>
            </a:r>
          </a:p>
          <a:p>
            <a:endParaRPr lang="en-GB" sz="600" dirty="0">
              <a:solidFill>
                <a:srgbClr val="000000"/>
              </a:solidFill>
              <a:latin typeface="+mj-lt"/>
            </a:endParaRPr>
          </a:p>
          <a:p>
            <a:pPr marL="800100" lvl="1" indent="-342900">
              <a:buFont typeface="Arial" panose="020B0604020202020204" pitchFamily="34" charset="0"/>
              <a:buChar char="•"/>
            </a:pPr>
            <a:r>
              <a:rPr lang="en-GB" sz="2000" dirty="0" smtClean="0">
                <a:solidFill>
                  <a:srgbClr val="000000"/>
                </a:solidFill>
                <a:latin typeface="+mj-lt"/>
              </a:rPr>
              <a:t>Medical </a:t>
            </a:r>
            <a:r>
              <a:rPr lang="en-GB" sz="2000" dirty="0">
                <a:solidFill>
                  <a:srgbClr val="000000"/>
                </a:solidFill>
                <a:latin typeface="+mj-lt"/>
              </a:rPr>
              <a:t>devices that </a:t>
            </a:r>
            <a:r>
              <a:rPr lang="en-GB" sz="2000" dirty="0" smtClean="0">
                <a:solidFill>
                  <a:srgbClr val="000000"/>
                </a:solidFill>
                <a:latin typeface="+mj-lt"/>
              </a:rPr>
              <a:t>fit in </a:t>
            </a:r>
            <a:r>
              <a:rPr lang="en-GB" sz="2000" dirty="0">
                <a:solidFill>
                  <a:srgbClr val="000000"/>
                </a:solidFill>
                <a:latin typeface="+mj-lt"/>
              </a:rPr>
              <a:t>class I can be marketed purely by </a:t>
            </a:r>
            <a:r>
              <a:rPr lang="en-GB" sz="2000" b="1" dirty="0">
                <a:solidFill>
                  <a:srgbClr val="7030A0"/>
                </a:solidFill>
                <a:latin typeface="+mj-lt"/>
              </a:rPr>
              <a:t>self-certification</a:t>
            </a:r>
            <a:r>
              <a:rPr lang="en-GB" sz="2000" dirty="0" smtClean="0">
                <a:solidFill>
                  <a:srgbClr val="000000"/>
                </a:solidFill>
                <a:latin typeface="+mj-lt"/>
              </a:rPr>
              <a:t>.  </a:t>
            </a:r>
          </a:p>
          <a:p>
            <a:pPr marL="628650" lvl="1" indent="-171450">
              <a:buFont typeface="Arial" panose="020B0604020202020204" pitchFamily="34" charset="0"/>
              <a:buChar char="•"/>
            </a:pPr>
            <a:endParaRPr lang="en-GB" sz="600" dirty="0">
              <a:solidFill>
                <a:srgbClr val="000000"/>
              </a:solidFill>
              <a:latin typeface="+mj-lt"/>
            </a:endParaRPr>
          </a:p>
          <a:p>
            <a:pPr marL="800100" lvl="1" indent="-342900">
              <a:buFont typeface="Arial" panose="020B0604020202020204" pitchFamily="34" charset="0"/>
              <a:buChar char="•"/>
            </a:pPr>
            <a:r>
              <a:rPr lang="en-GB" sz="2000" dirty="0" smtClean="0">
                <a:solidFill>
                  <a:srgbClr val="000000"/>
                </a:solidFill>
                <a:latin typeface="+mj-lt"/>
              </a:rPr>
              <a:t>For </a:t>
            </a:r>
            <a:r>
              <a:rPr lang="en-GB" sz="2000" dirty="0">
                <a:solidFill>
                  <a:srgbClr val="000000"/>
                </a:solidFill>
                <a:latin typeface="+mj-lt"/>
              </a:rPr>
              <a:t>products </a:t>
            </a:r>
            <a:r>
              <a:rPr lang="en-GB" sz="2000" dirty="0" smtClean="0">
                <a:solidFill>
                  <a:srgbClr val="000000"/>
                </a:solidFill>
                <a:latin typeface="+mj-lt"/>
              </a:rPr>
              <a:t>in higher classes, it </a:t>
            </a:r>
            <a:r>
              <a:rPr lang="en-GB" sz="2000" dirty="0">
                <a:solidFill>
                  <a:srgbClr val="000000"/>
                </a:solidFill>
                <a:latin typeface="+mj-lt"/>
              </a:rPr>
              <a:t>must be </a:t>
            </a:r>
            <a:r>
              <a:rPr lang="en-GB" sz="2000" b="1" dirty="0">
                <a:solidFill>
                  <a:srgbClr val="7030A0"/>
                </a:solidFill>
                <a:latin typeface="+mj-lt"/>
              </a:rPr>
              <a:t>verified by a Certificate of Conformity </a:t>
            </a:r>
            <a:r>
              <a:rPr lang="en-GB" sz="2000" dirty="0">
                <a:solidFill>
                  <a:srgbClr val="000000"/>
                </a:solidFill>
                <a:latin typeface="+mj-lt"/>
              </a:rPr>
              <a:t>issued by a </a:t>
            </a:r>
            <a:r>
              <a:rPr lang="en-GB" sz="2000" b="1" dirty="0">
                <a:solidFill>
                  <a:srgbClr val="7030A0"/>
                </a:solidFill>
                <a:latin typeface="+mj-lt"/>
              </a:rPr>
              <a:t>Notified Body</a:t>
            </a:r>
            <a:r>
              <a:rPr lang="en-GB" dirty="0"/>
              <a:t>. </a:t>
            </a:r>
            <a:endParaRPr lang="en-GB" sz="2000" dirty="0">
              <a:solidFill>
                <a:srgbClr val="000000"/>
              </a:solidFill>
              <a:latin typeface="+mj-lt"/>
            </a:endParaRPr>
          </a:p>
        </p:txBody>
      </p:sp>
      <p:sp>
        <p:nvSpPr>
          <p:cNvPr id="4" name="Rechthoek 3"/>
          <p:cNvSpPr/>
          <p:nvPr/>
        </p:nvSpPr>
        <p:spPr>
          <a:xfrm>
            <a:off x="798120" y="3759266"/>
            <a:ext cx="8625280" cy="707886"/>
          </a:xfrm>
          <a:prstGeom prst="rect">
            <a:avLst/>
          </a:prstGeom>
        </p:spPr>
        <p:txBody>
          <a:bodyPr wrap="square">
            <a:spAutoFit/>
          </a:bodyPr>
          <a:lstStyle/>
          <a:p>
            <a:r>
              <a:rPr lang="en-GB" sz="2000" dirty="0">
                <a:solidFill>
                  <a:srgbClr val="000000"/>
                </a:solidFill>
                <a:latin typeface="Calibri Light" panose="020F0302020204030204"/>
              </a:rPr>
              <a:t>A Notified Body is a public or private organisation that has been </a:t>
            </a:r>
            <a:r>
              <a:rPr lang="en-GB" sz="2000" b="1" dirty="0">
                <a:solidFill>
                  <a:srgbClr val="7030A0"/>
                </a:solidFill>
                <a:latin typeface="Calibri Light" panose="020F0302020204030204"/>
              </a:rPr>
              <a:t>accredited</a:t>
            </a:r>
            <a:r>
              <a:rPr lang="en-GB" sz="2000" dirty="0">
                <a:solidFill>
                  <a:srgbClr val="000000"/>
                </a:solidFill>
                <a:latin typeface="Calibri Light" panose="020F0302020204030204"/>
              </a:rPr>
              <a:t> to validate the compliance of the device to the European Directive. </a:t>
            </a:r>
            <a:endParaRPr lang="en-US" dirty="0"/>
          </a:p>
        </p:txBody>
      </p:sp>
      <p:grpSp>
        <p:nvGrpSpPr>
          <p:cNvPr id="5" name="Groep 4"/>
          <p:cNvGrpSpPr/>
          <p:nvPr/>
        </p:nvGrpSpPr>
        <p:grpSpPr>
          <a:xfrm>
            <a:off x="3208580" y="4740542"/>
            <a:ext cx="7222570" cy="1204141"/>
            <a:chOff x="3208580" y="4740542"/>
            <a:chExt cx="7222570" cy="1204141"/>
          </a:xfrm>
        </p:grpSpPr>
        <p:sp>
          <p:nvSpPr>
            <p:cNvPr id="7" name="Rechthoek 6"/>
            <p:cNvSpPr/>
            <p:nvPr/>
          </p:nvSpPr>
          <p:spPr>
            <a:xfrm>
              <a:off x="3208580" y="4988669"/>
              <a:ext cx="4812107" cy="707886"/>
            </a:xfrm>
            <a:prstGeom prst="rect">
              <a:avLst/>
            </a:prstGeom>
          </p:spPr>
          <p:txBody>
            <a:bodyPr wrap="square">
              <a:spAutoFit/>
            </a:bodyPr>
            <a:lstStyle/>
            <a:p>
              <a:r>
                <a:rPr lang="en-GB" sz="2000" dirty="0" smtClean="0">
                  <a:latin typeface="+mj-lt"/>
                </a:rPr>
                <a:t>All certified </a:t>
              </a:r>
              <a:r>
                <a:rPr lang="en-GB" sz="2000" dirty="0">
                  <a:latin typeface="+mj-lt"/>
                </a:rPr>
                <a:t>medical devices should have the </a:t>
              </a:r>
              <a:r>
                <a:rPr lang="en-GB" sz="2000" b="1" dirty="0">
                  <a:solidFill>
                    <a:srgbClr val="7030A0"/>
                  </a:solidFill>
                  <a:latin typeface="+mj-lt"/>
                </a:rPr>
                <a:t>CE mark </a:t>
              </a:r>
              <a:r>
                <a:rPr lang="en-GB" sz="2000" dirty="0">
                  <a:latin typeface="+mj-lt"/>
                </a:rPr>
                <a:t>on the packaging, insert leaflets, </a:t>
              </a:r>
              <a:r>
                <a:rPr lang="en-GB" sz="2000" dirty="0" smtClean="0">
                  <a:latin typeface="+mj-lt"/>
                </a:rPr>
                <a:t>etc.</a:t>
              </a:r>
              <a:endParaRPr lang="en-GB" sz="2000" dirty="0">
                <a:latin typeface="+mj-lt"/>
              </a:endParaRPr>
            </a:p>
          </p:txBody>
        </p:sp>
        <p:pic>
          <p:nvPicPr>
            <p:cNvPr id="12" name="Afbeelding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745352" y="4740542"/>
              <a:ext cx="1685798" cy="1204141"/>
            </a:xfrm>
            <a:prstGeom prst="rect">
              <a:avLst/>
            </a:prstGeom>
          </p:spPr>
        </p:pic>
      </p:grpSp>
    </p:spTree>
    <p:extLst>
      <p:ext uri="{BB962C8B-B14F-4D97-AF65-F5344CB8AC3E}">
        <p14:creationId xmlns:p14="http://schemas.microsoft.com/office/powerpoint/2010/main" val="322926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The CE mark</a:t>
            </a:r>
          </a:p>
        </p:txBody>
      </p:sp>
      <p:sp>
        <p:nvSpPr>
          <p:cNvPr id="2" name="Rechthoek 1"/>
          <p:cNvSpPr/>
          <p:nvPr/>
        </p:nvSpPr>
        <p:spPr>
          <a:xfrm>
            <a:off x="4648199" y="4265408"/>
            <a:ext cx="4377267" cy="1477328"/>
          </a:xfrm>
          <a:prstGeom prst="rect">
            <a:avLst/>
          </a:prstGeom>
          <a:solidFill>
            <a:schemeClr val="bg2"/>
          </a:solidFill>
          <a:ln>
            <a:solidFill>
              <a:srgbClr val="7030A0"/>
            </a:solidFill>
          </a:ln>
        </p:spPr>
        <p:txBody>
          <a:bodyPr wrap="square">
            <a:spAutoFit/>
          </a:bodyPr>
          <a:lstStyle/>
          <a:p>
            <a:r>
              <a:rPr lang="en-GB" dirty="0">
                <a:solidFill>
                  <a:srgbClr val="000000"/>
                </a:solidFill>
                <a:latin typeface="+mj-lt"/>
              </a:rPr>
              <a:t>The initials “CE” do not stand for any specific words; it </a:t>
            </a:r>
            <a:r>
              <a:rPr lang="en-GB" dirty="0" smtClean="0">
                <a:solidFill>
                  <a:srgbClr val="000000"/>
                </a:solidFill>
                <a:latin typeface="+mj-lt"/>
              </a:rPr>
              <a:t>is </a:t>
            </a:r>
            <a:r>
              <a:rPr lang="en-GB" dirty="0">
                <a:solidFill>
                  <a:srgbClr val="000000"/>
                </a:solidFill>
                <a:latin typeface="+mj-lt"/>
              </a:rPr>
              <a:t>a symbol that is seen as a declaration by the manufacturer that the product meets all the appropriate provisions of the relevant legislation. </a:t>
            </a:r>
            <a:endParaRPr lang="en-US" dirty="0">
              <a:solidFill>
                <a:srgbClr val="000000"/>
              </a:solidFill>
              <a:latin typeface="+mj-lt"/>
            </a:endParaRPr>
          </a:p>
        </p:txBody>
      </p:sp>
      <p:sp>
        <p:nvSpPr>
          <p:cNvPr id="3" name="Rechthoek 2"/>
          <p:cNvSpPr/>
          <p:nvPr/>
        </p:nvSpPr>
        <p:spPr>
          <a:xfrm>
            <a:off x="412130" y="1403540"/>
            <a:ext cx="10990274" cy="923330"/>
          </a:xfrm>
          <a:prstGeom prst="rect">
            <a:avLst/>
          </a:prstGeom>
        </p:spPr>
        <p:txBody>
          <a:bodyPr wrap="square">
            <a:spAutoFit/>
          </a:bodyPr>
          <a:lstStyle/>
          <a:p>
            <a:r>
              <a:rPr lang="en-GB" dirty="0">
                <a:solidFill>
                  <a:srgbClr val="000000"/>
                </a:solidFill>
                <a:latin typeface="+mj-lt"/>
              </a:rPr>
              <a:t>The </a:t>
            </a:r>
            <a:r>
              <a:rPr lang="en-GB" b="1" dirty="0">
                <a:solidFill>
                  <a:srgbClr val="7030A0"/>
                </a:solidFill>
                <a:latin typeface="+mj-lt"/>
              </a:rPr>
              <a:t>CE mark </a:t>
            </a:r>
            <a:r>
              <a:rPr lang="en-GB" dirty="0">
                <a:solidFill>
                  <a:srgbClr val="000000"/>
                </a:solidFill>
                <a:latin typeface="+mj-lt"/>
              </a:rPr>
              <a:t>is a conformity mark which all European medical devices must have before they can be marketed. </a:t>
            </a:r>
            <a:endParaRPr lang="en-GB" dirty="0" smtClean="0">
              <a:solidFill>
                <a:srgbClr val="000000"/>
              </a:solidFill>
              <a:latin typeface="+mj-lt"/>
            </a:endParaRPr>
          </a:p>
          <a:p>
            <a:r>
              <a:rPr lang="en-GB" dirty="0" smtClean="0">
                <a:solidFill>
                  <a:srgbClr val="000000"/>
                </a:solidFill>
                <a:latin typeface="+mj-lt"/>
              </a:rPr>
              <a:t>It </a:t>
            </a:r>
            <a:r>
              <a:rPr lang="en-GB" dirty="0">
                <a:solidFill>
                  <a:srgbClr val="000000"/>
                </a:solidFill>
                <a:latin typeface="+mj-lt"/>
              </a:rPr>
              <a:t>is seen as </a:t>
            </a:r>
            <a:r>
              <a:rPr lang="en-GB" b="1" dirty="0">
                <a:solidFill>
                  <a:srgbClr val="7030A0"/>
                </a:solidFill>
                <a:latin typeface="+mj-lt"/>
              </a:rPr>
              <a:t>a declaration by the manufacturer </a:t>
            </a:r>
            <a:r>
              <a:rPr lang="en-GB" dirty="0">
                <a:solidFill>
                  <a:srgbClr val="000000"/>
                </a:solidFill>
                <a:latin typeface="+mj-lt"/>
              </a:rPr>
              <a:t>that the product meets all the appropriate provisions of the relevant legislation </a:t>
            </a:r>
            <a:r>
              <a:rPr lang="en-GB" b="1" dirty="0">
                <a:solidFill>
                  <a:srgbClr val="7030A0"/>
                </a:solidFill>
                <a:latin typeface="+mj-lt"/>
              </a:rPr>
              <a:t>including those related to safety </a:t>
            </a:r>
            <a:r>
              <a:rPr lang="en-GB" dirty="0">
                <a:solidFill>
                  <a:srgbClr val="000000"/>
                </a:solidFill>
                <a:latin typeface="+mj-lt"/>
              </a:rPr>
              <a:t>and, where required, has been </a:t>
            </a:r>
            <a:r>
              <a:rPr lang="en-GB" b="1" dirty="0">
                <a:solidFill>
                  <a:srgbClr val="7030A0"/>
                </a:solidFill>
                <a:latin typeface="+mj-lt"/>
              </a:rPr>
              <a:t>assessed</a:t>
            </a:r>
            <a:r>
              <a:rPr lang="en-GB" dirty="0">
                <a:solidFill>
                  <a:srgbClr val="000000"/>
                </a:solidFill>
                <a:latin typeface="+mj-lt"/>
              </a:rPr>
              <a:t> in accordance with these. </a:t>
            </a:r>
            <a:endParaRPr lang="en-US" sz="2000" dirty="0">
              <a:latin typeface="+mj-lt"/>
            </a:endParaRPr>
          </a:p>
        </p:txBody>
      </p:sp>
      <p:sp>
        <p:nvSpPr>
          <p:cNvPr id="4" name="Rechthoek 3"/>
          <p:cNvSpPr/>
          <p:nvPr/>
        </p:nvSpPr>
        <p:spPr>
          <a:xfrm>
            <a:off x="467704" y="2615340"/>
            <a:ext cx="10454296" cy="1200329"/>
          </a:xfrm>
          <a:prstGeom prst="rect">
            <a:avLst/>
          </a:prstGeom>
        </p:spPr>
        <p:txBody>
          <a:bodyPr wrap="square">
            <a:spAutoFit/>
          </a:bodyPr>
          <a:lstStyle/>
          <a:p>
            <a:pPr lvl="0"/>
            <a:r>
              <a:rPr lang="en-GB" dirty="0">
                <a:solidFill>
                  <a:srgbClr val="000000"/>
                </a:solidFill>
                <a:latin typeface="+mj-lt"/>
              </a:rPr>
              <a:t>The CE marking of conformity  must appear in a </a:t>
            </a:r>
            <a:r>
              <a:rPr lang="en-GB" b="1" dirty="0">
                <a:solidFill>
                  <a:srgbClr val="7030A0"/>
                </a:solidFill>
                <a:latin typeface="+mj-lt"/>
              </a:rPr>
              <a:t>visible, legible and indelible form </a:t>
            </a:r>
            <a:r>
              <a:rPr lang="en-GB" dirty="0">
                <a:solidFill>
                  <a:srgbClr val="000000"/>
                </a:solidFill>
                <a:latin typeface="+mj-lt"/>
              </a:rPr>
              <a:t>on the device or its sterile pack, where practicable and appropriate, and on the instructions for use. Where applicable, the CE marking must also appear on the sales packaging. </a:t>
            </a:r>
            <a:endParaRPr lang="en-GB" dirty="0" smtClean="0">
              <a:solidFill>
                <a:srgbClr val="000000"/>
              </a:solidFill>
              <a:latin typeface="+mj-lt"/>
            </a:endParaRPr>
          </a:p>
          <a:p>
            <a:pPr lvl="0"/>
            <a:r>
              <a:rPr lang="en-GB" dirty="0" smtClean="0">
                <a:solidFill>
                  <a:srgbClr val="000000"/>
                </a:solidFill>
                <a:latin typeface="+mj-lt"/>
              </a:rPr>
              <a:t>It </a:t>
            </a:r>
            <a:r>
              <a:rPr lang="en-GB" dirty="0">
                <a:solidFill>
                  <a:srgbClr val="000000"/>
                </a:solidFill>
                <a:latin typeface="+mj-lt"/>
              </a:rPr>
              <a:t>shall be accompanied by the </a:t>
            </a:r>
            <a:r>
              <a:rPr lang="en-GB" b="1" dirty="0">
                <a:solidFill>
                  <a:srgbClr val="7030A0"/>
                </a:solidFill>
                <a:latin typeface="+mj-lt"/>
              </a:rPr>
              <a:t>identification number of the notified body </a:t>
            </a:r>
            <a:r>
              <a:rPr lang="en-GB" dirty="0" smtClean="0">
                <a:solidFill>
                  <a:srgbClr val="000000"/>
                </a:solidFill>
                <a:latin typeface="+mj-lt"/>
              </a:rPr>
              <a:t>involved.</a:t>
            </a:r>
            <a:endParaRPr lang="en-GB" dirty="0">
              <a:solidFill>
                <a:srgbClr val="000000"/>
              </a:solidFill>
              <a:latin typeface="+mj-lt"/>
            </a:endParaRPr>
          </a:p>
        </p:txBody>
      </p:sp>
      <p:pic>
        <p:nvPicPr>
          <p:cNvPr id="5" name="Afbeelding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304152" y="4082064"/>
            <a:ext cx="2098252" cy="1498751"/>
          </a:xfrm>
          <a:prstGeom prst="rect">
            <a:avLst/>
          </a:prstGeom>
        </p:spPr>
      </p:pic>
    </p:spTree>
    <p:extLst>
      <p:ext uri="{BB962C8B-B14F-4D97-AF65-F5344CB8AC3E}">
        <p14:creationId xmlns:p14="http://schemas.microsoft.com/office/powerpoint/2010/main" val="3543684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a:t>
            </a:r>
            <a:r>
              <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Essential Principles applicable to all Medical </a:t>
            </a:r>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Devices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847685" y="1772758"/>
            <a:ext cx="10496629" cy="3046988"/>
          </a:xfrm>
          <a:prstGeom prst="rect">
            <a:avLst/>
          </a:prstGeom>
        </p:spPr>
        <p:txBody>
          <a:bodyPr wrap="square">
            <a:spAutoFit/>
          </a:bodyPr>
          <a:lstStyle/>
          <a:p>
            <a:r>
              <a:rPr lang="en-GB" sz="2000" b="1" dirty="0" smtClean="0">
                <a:solidFill>
                  <a:srgbClr val="7030A0"/>
                </a:solidFill>
                <a:latin typeface="+mj-lt"/>
              </a:rPr>
              <a:t>A1 </a:t>
            </a:r>
          </a:p>
          <a:p>
            <a:endParaRPr lang="en-GB" sz="1000" b="1" dirty="0" smtClean="0">
              <a:solidFill>
                <a:srgbClr val="7030A0"/>
              </a:solidFill>
              <a:latin typeface="+mj-lt"/>
            </a:endParaRPr>
          </a:p>
          <a:p>
            <a:r>
              <a:rPr lang="en-GB" sz="2000" dirty="0" smtClean="0">
                <a:latin typeface="+mj-lt"/>
              </a:rPr>
              <a:t>Medical </a:t>
            </a:r>
            <a:r>
              <a:rPr lang="en-GB" sz="2000" dirty="0">
                <a:latin typeface="+mj-lt"/>
              </a:rPr>
              <a:t>devices should be designed and manufactured in such a way that, when </a:t>
            </a:r>
            <a:r>
              <a:rPr lang="en-GB" sz="2000" dirty="0" smtClean="0">
                <a:latin typeface="+mj-lt"/>
              </a:rPr>
              <a:t>used </a:t>
            </a:r>
            <a:r>
              <a:rPr lang="en-GB" sz="2000" b="1" dirty="0" smtClean="0">
                <a:solidFill>
                  <a:srgbClr val="7030A0"/>
                </a:solidFill>
                <a:latin typeface="+mj-lt"/>
              </a:rPr>
              <a:t>under </a:t>
            </a:r>
            <a:r>
              <a:rPr lang="en-GB" sz="2000" b="1" dirty="0">
                <a:solidFill>
                  <a:srgbClr val="7030A0"/>
                </a:solidFill>
                <a:latin typeface="+mj-lt"/>
              </a:rPr>
              <a:t>the conditions and for the purposes intended </a:t>
            </a:r>
            <a:r>
              <a:rPr lang="en-GB" sz="2000" dirty="0">
                <a:latin typeface="+mj-lt"/>
              </a:rPr>
              <a:t>and, where applicable, by virtue </a:t>
            </a:r>
            <a:r>
              <a:rPr lang="en-GB" sz="2000" dirty="0" smtClean="0">
                <a:latin typeface="+mj-lt"/>
              </a:rPr>
              <a:t>of the </a:t>
            </a:r>
            <a:r>
              <a:rPr lang="en-GB" sz="2000" dirty="0">
                <a:latin typeface="+mj-lt"/>
              </a:rPr>
              <a:t>technical knowledge, experience, education or training, and the medical </a:t>
            </a:r>
            <a:r>
              <a:rPr lang="en-GB" sz="2000" dirty="0" smtClean="0">
                <a:latin typeface="+mj-lt"/>
              </a:rPr>
              <a:t>and physical </a:t>
            </a:r>
            <a:r>
              <a:rPr lang="en-GB" sz="2000" dirty="0">
                <a:latin typeface="+mj-lt"/>
              </a:rPr>
              <a:t>conditions of intended users, they will perform as intended by the manufacturer and </a:t>
            </a:r>
            <a:r>
              <a:rPr lang="en-GB" sz="2000" b="1" dirty="0">
                <a:solidFill>
                  <a:srgbClr val="7030A0"/>
                </a:solidFill>
                <a:latin typeface="+mj-lt"/>
              </a:rPr>
              <a:t>not compromise the clinical condition or the safety of patients, or </a:t>
            </a:r>
            <a:r>
              <a:rPr lang="en-GB" sz="2000" b="1" dirty="0" smtClean="0">
                <a:solidFill>
                  <a:srgbClr val="7030A0"/>
                </a:solidFill>
                <a:latin typeface="+mj-lt"/>
              </a:rPr>
              <a:t>the safety </a:t>
            </a:r>
            <a:r>
              <a:rPr lang="en-GB" sz="2000" b="1" dirty="0">
                <a:solidFill>
                  <a:srgbClr val="7030A0"/>
                </a:solidFill>
                <a:latin typeface="+mj-lt"/>
              </a:rPr>
              <a:t>and health of users or, where applicable, other persons</a:t>
            </a:r>
            <a:r>
              <a:rPr lang="en-GB" sz="2000" dirty="0">
                <a:latin typeface="+mj-lt"/>
              </a:rPr>
              <a:t>, provided that any </a:t>
            </a:r>
            <a:r>
              <a:rPr lang="en-GB" sz="2000" dirty="0" smtClean="0">
                <a:latin typeface="+mj-lt"/>
              </a:rPr>
              <a:t>risks which </a:t>
            </a:r>
            <a:r>
              <a:rPr lang="en-GB" sz="2000" dirty="0">
                <a:latin typeface="+mj-lt"/>
              </a:rPr>
              <a:t>may be associated with their use constitute </a:t>
            </a:r>
            <a:r>
              <a:rPr lang="en-GB" sz="2000" b="1" dirty="0">
                <a:solidFill>
                  <a:srgbClr val="7030A0"/>
                </a:solidFill>
                <a:latin typeface="+mj-lt"/>
              </a:rPr>
              <a:t>acceptable risks when </a:t>
            </a:r>
            <a:r>
              <a:rPr lang="en-GB" sz="2000" b="1" dirty="0" smtClean="0">
                <a:solidFill>
                  <a:srgbClr val="7030A0"/>
                </a:solidFill>
                <a:latin typeface="+mj-lt"/>
              </a:rPr>
              <a:t>weighed against </a:t>
            </a:r>
            <a:r>
              <a:rPr lang="en-GB" sz="2000" b="1" dirty="0">
                <a:solidFill>
                  <a:srgbClr val="7030A0"/>
                </a:solidFill>
                <a:latin typeface="+mj-lt"/>
              </a:rPr>
              <a:t>the benefits to the patient</a:t>
            </a:r>
            <a:r>
              <a:rPr lang="en-GB" sz="2000" dirty="0">
                <a:solidFill>
                  <a:srgbClr val="7030A0"/>
                </a:solidFill>
                <a:latin typeface="+mj-lt"/>
              </a:rPr>
              <a:t> </a:t>
            </a:r>
            <a:r>
              <a:rPr lang="en-GB" sz="2000" dirty="0">
                <a:latin typeface="+mj-lt"/>
              </a:rPr>
              <a:t>and are compatible with a high level of protection </a:t>
            </a:r>
            <a:r>
              <a:rPr lang="en-GB" sz="2000" dirty="0" smtClean="0">
                <a:latin typeface="+mj-lt"/>
              </a:rPr>
              <a:t>of health </a:t>
            </a:r>
            <a:r>
              <a:rPr lang="en-GB" sz="2000" dirty="0">
                <a:latin typeface="+mj-lt"/>
              </a:rPr>
              <a:t>and safety</a:t>
            </a:r>
            <a:r>
              <a:rPr lang="en-GB" sz="2000" dirty="0" smtClean="0">
                <a:latin typeface="+mj-lt"/>
              </a:rPr>
              <a:t>.</a:t>
            </a:r>
          </a:p>
        </p:txBody>
      </p:sp>
    </p:spTree>
    <p:extLst>
      <p:ext uri="{BB962C8B-B14F-4D97-AF65-F5344CB8AC3E}">
        <p14:creationId xmlns:p14="http://schemas.microsoft.com/office/powerpoint/2010/main" val="1895894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a:t>
            </a:r>
            <a:r>
              <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Essential Principles applicable to all Medical </a:t>
            </a:r>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Devices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467704" y="1483516"/>
            <a:ext cx="10934700" cy="1769715"/>
          </a:xfrm>
          <a:prstGeom prst="rect">
            <a:avLst/>
          </a:prstGeom>
        </p:spPr>
        <p:txBody>
          <a:bodyPr wrap="square">
            <a:spAutoFit/>
          </a:bodyPr>
          <a:lstStyle/>
          <a:p>
            <a:r>
              <a:rPr lang="en-GB" sz="2000" b="1" dirty="0" smtClean="0">
                <a:solidFill>
                  <a:srgbClr val="7030A0"/>
                </a:solidFill>
                <a:latin typeface="+mj-lt"/>
              </a:rPr>
              <a:t>A2 </a:t>
            </a:r>
          </a:p>
          <a:p>
            <a:endParaRPr lang="en-GB" sz="1000" b="1" dirty="0" smtClean="0">
              <a:solidFill>
                <a:srgbClr val="7030A0"/>
              </a:solidFill>
              <a:latin typeface="+mj-lt"/>
            </a:endParaRPr>
          </a:p>
          <a:p>
            <a:r>
              <a:rPr lang="en-GB" sz="2000" dirty="0" smtClean="0">
                <a:latin typeface="+mj-lt"/>
              </a:rPr>
              <a:t>The </a:t>
            </a:r>
            <a:r>
              <a:rPr lang="en-GB" sz="2000" dirty="0">
                <a:latin typeface="+mj-lt"/>
              </a:rPr>
              <a:t>solutions adopted by the manufacturer for the design and manufacture of </a:t>
            </a:r>
            <a:r>
              <a:rPr lang="en-GB" sz="2000" dirty="0" smtClean="0">
                <a:latin typeface="+mj-lt"/>
              </a:rPr>
              <a:t>the devices </a:t>
            </a:r>
            <a:r>
              <a:rPr lang="en-GB" sz="2000" dirty="0">
                <a:latin typeface="+mj-lt"/>
              </a:rPr>
              <a:t>should conform to safety principles, taking account of the </a:t>
            </a:r>
            <a:r>
              <a:rPr lang="en-GB" sz="2000" b="1" dirty="0">
                <a:solidFill>
                  <a:srgbClr val="7030A0"/>
                </a:solidFill>
                <a:latin typeface="+mj-lt"/>
              </a:rPr>
              <a:t>generally </a:t>
            </a:r>
            <a:r>
              <a:rPr lang="en-GB" sz="2000" b="1" dirty="0" smtClean="0">
                <a:solidFill>
                  <a:srgbClr val="7030A0"/>
                </a:solidFill>
                <a:latin typeface="+mj-lt"/>
              </a:rPr>
              <a:t>acknowledged </a:t>
            </a:r>
            <a:r>
              <a:rPr lang="en-GB" sz="2000" b="1" dirty="0">
                <a:solidFill>
                  <a:srgbClr val="7030A0"/>
                </a:solidFill>
                <a:latin typeface="+mj-lt"/>
              </a:rPr>
              <a:t>state of the art</a:t>
            </a:r>
            <a:r>
              <a:rPr lang="en-GB" sz="2000" dirty="0">
                <a:latin typeface="+mj-lt"/>
              </a:rPr>
              <a:t>. When risk reduction is required, the </a:t>
            </a:r>
            <a:r>
              <a:rPr lang="en-GB" sz="2000" dirty="0" smtClean="0">
                <a:latin typeface="+mj-lt"/>
              </a:rPr>
              <a:t>manufacturer should </a:t>
            </a:r>
            <a:r>
              <a:rPr lang="en-GB" sz="2000" dirty="0">
                <a:latin typeface="+mj-lt"/>
              </a:rPr>
              <a:t>control the risks so that the </a:t>
            </a:r>
            <a:r>
              <a:rPr lang="en-GB" sz="2000" b="1" dirty="0">
                <a:solidFill>
                  <a:srgbClr val="7030A0"/>
                </a:solidFill>
                <a:latin typeface="+mj-lt"/>
              </a:rPr>
              <a:t>residual risk associated with each hazard is </a:t>
            </a:r>
            <a:r>
              <a:rPr lang="en-GB" sz="2000" b="1" dirty="0" smtClean="0">
                <a:solidFill>
                  <a:srgbClr val="7030A0"/>
                </a:solidFill>
                <a:latin typeface="+mj-lt"/>
              </a:rPr>
              <a:t>judged acceptable</a:t>
            </a:r>
            <a:r>
              <a:rPr lang="en-GB" sz="2000" dirty="0">
                <a:latin typeface="+mj-lt"/>
              </a:rPr>
              <a:t>. </a:t>
            </a:r>
            <a:endParaRPr lang="en-GB" sz="2000" dirty="0" smtClean="0">
              <a:latin typeface="+mj-lt"/>
            </a:endParaRPr>
          </a:p>
        </p:txBody>
      </p:sp>
      <p:sp>
        <p:nvSpPr>
          <p:cNvPr id="2" name="Rechthoek 1"/>
          <p:cNvSpPr/>
          <p:nvPr/>
        </p:nvSpPr>
        <p:spPr>
          <a:xfrm>
            <a:off x="467704" y="3561196"/>
            <a:ext cx="10572829" cy="2246769"/>
          </a:xfrm>
          <a:prstGeom prst="rect">
            <a:avLst/>
          </a:prstGeom>
        </p:spPr>
        <p:txBody>
          <a:bodyPr wrap="square">
            <a:spAutoFit/>
          </a:bodyPr>
          <a:lstStyle/>
          <a:p>
            <a:pPr lvl="0"/>
            <a:r>
              <a:rPr lang="en-GB" sz="2000" dirty="0">
                <a:solidFill>
                  <a:srgbClr val="000000"/>
                </a:solidFill>
                <a:latin typeface="Calibri Light" panose="020F0302020204030204"/>
              </a:rPr>
              <a:t>The manufacturer </a:t>
            </a:r>
            <a:r>
              <a:rPr lang="en-GB" sz="2000" b="1" dirty="0">
                <a:solidFill>
                  <a:srgbClr val="7030A0"/>
                </a:solidFill>
                <a:latin typeface="Calibri Light" panose="020F0302020204030204"/>
              </a:rPr>
              <a:t>should apply the following principles </a:t>
            </a:r>
            <a:r>
              <a:rPr lang="en-GB" sz="2000" dirty="0">
                <a:solidFill>
                  <a:srgbClr val="000000"/>
                </a:solidFill>
                <a:latin typeface="Calibri Light" panose="020F0302020204030204"/>
              </a:rPr>
              <a:t>in the priority order listed:</a:t>
            </a:r>
          </a:p>
          <a:p>
            <a:pPr marL="628650" lvl="1" indent="-171450">
              <a:buFont typeface="Arial" panose="020B0604020202020204" pitchFamily="34" charset="0"/>
              <a:buChar char="•"/>
            </a:pPr>
            <a:r>
              <a:rPr lang="en-GB" sz="2000" b="1" dirty="0">
                <a:solidFill>
                  <a:srgbClr val="7030A0"/>
                </a:solidFill>
                <a:latin typeface="Calibri Light" panose="020F0302020204030204"/>
              </a:rPr>
              <a:t>identify known or foreseeable hazards </a:t>
            </a:r>
            <a:r>
              <a:rPr lang="en-GB" sz="2000" dirty="0">
                <a:solidFill>
                  <a:srgbClr val="000000"/>
                </a:solidFill>
                <a:latin typeface="Calibri Light" panose="020F0302020204030204"/>
              </a:rPr>
              <a:t>and estimate the associated risks arising from the intended use and foreseeable misuse;</a:t>
            </a:r>
          </a:p>
          <a:p>
            <a:pPr marL="628650" lvl="1" indent="-171450">
              <a:buFont typeface="Arial" panose="020B0604020202020204" pitchFamily="34" charset="0"/>
              <a:buChar char="•"/>
            </a:pPr>
            <a:r>
              <a:rPr lang="en-GB" sz="2000" b="1" dirty="0">
                <a:solidFill>
                  <a:srgbClr val="7030A0"/>
                </a:solidFill>
                <a:latin typeface="Calibri Light" panose="020F0302020204030204"/>
              </a:rPr>
              <a:t>eliminate risks </a:t>
            </a:r>
            <a:r>
              <a:rPr lang="en-GB" sz="2000" dirty="0">
                <a:solidFill>
                  <a:srgbClr val="000000"/>
                </a:solidFill>
                <a:latin typeface="Calibri Light" panose="020F0302020204030204"/>
              </a:rPr>
              <a:t>as far as reasonably practicable through </a:t>
            </a:r>
            <a:r>
              <a:rPr lang="en-GB" sz="2000" b="1" dirty="0">
                <a:solidFill>
                  <a:srgbClr val="7030A0"/>
                </a:solidFill>
                <a:latin typeface="Calibri Light" panose="020F0302020204030204"/>
              </a:rPr>
              <a:t>inherently safe design and manufacture</a:t>
            </a:r>
            <a:r>
              <a:rPr lang="en-GB" sz="2000" dirty="0">
                <a:solidFill>
                  <a:srgbClr val="000000"/>
                </a:solidFill>
                <a:latin typeface="Calibri Light" panose="020F0302020204030204"/>
              </a:rPr>
              <a:t>;</a:t>
            </a:r>
          </a:p>
          <a:p>
            <a:pPr marL="628650" lvl="1" indent="-171450">
              <a:buFont typeface="Arial" panose="020B0604020202020204" pitchFamily="34" charset="0"/>
              <a:buChar char="•"/>
            </a:pPr>
            <a:r>
              <a:rPr lang="en-GB" sz="2000" dirty="0">
                <a:solidFill>
                  <a:srgbClr val="000000"/>
                </a:solidFill>
                <a:latin typeface="Calibri Light" panose="020F0302020204030204"/>
              </a:rPr>
              <a:t>reduce as far as reasonably practicable the remaining risks by taking adequate </a:t>
            </a:r>
            <a:r>
              <a:rPr lang="en-GB" sz="2000" b="1" dirty="0">
                <a:solidFill>
                  <a:srgbClr val="7030A0"/>
                </a:solidFill>
                <a:latin typeface="Calibri Light" panose="020F0302020204030204"/>
              </a:rPr>
              <a:t>protection measures, including alarms;</a:t>
            </a:r>
            <a:r>
              <a:rPr lang="en-GB" sz="2000" dirty="0">
                <a:solidFill>
                  <a:srgbClr val="000000"/>
                </a:solidFill>
                <a:latin typeface="Calibri Light" panose="020F0302020204030204"/>
              </a:rPr>
              <a:t> and</a:t>
            </a:r>
          </a:p>
          <a:p>
            <a:pPr marL="628650" lvl="1" indent="-171450">
              <a:buFont typeface="Arial" panose="020B0604020202020204" pitchFamily="34" charset="0"/>
              <a:buChar char="•"/>
            </a:pPr>
            <a:r>
              <a:rPr lang="en-GB" sz="2000" b="1" dirty="0">
                <a:solidFill>
                  <a:srgbClr val="7030A0"/>
                </a:solidFill>
                <a:latin typeface="Calibri Light" panose="020F0302020204030204"/>
              </a:rPr>
              <a:t>inform users of any residual risks</a:t>
            </a:r>
            <a:r>
              <a:rPr lang="en-GB" sz="2000" dirty="0">
                <a:solidFill>
                  <a:srgbClr val="000000"/>
                </a:solidFill>
                <a:latin typeface="Calibri Light" panose="020F0302020204030204"/>
              </a:rPr>
              <a:t>. </a:t>
            </a:r>
          </a:p>
        </p:txBody>
      </p:sp>
    </p:spTree>
    <p:extLst>
      <p:ext uri="{BB962C8B-B14F-4D97-AF65-F5344CB8AC3E}">
        <p14:creationId xmlns:p14="http://schemas.microsoft.com/office/powerpoint/2010/main" val="3010867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a:t>
            </a:r>
            <a:r>
              <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Essential Principles applicable to all Medical </a:t>
            </a:r>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Devices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467703" y="1483516"/>
            <a:ext cx="10437363" cy="1477328"/>
          </a:xfrm>
          <a:prstGeom prst="rect">
            <a:avLst/>
          </a:prstGeom>
        </p:spPr>
        <p:txBody>
          <a:bodyPr wrap="square">
            <a:spAutoFit/>
          </a:bodyPr>
          <a:lstStyle/>
          <a:p>
            <a:r>
              <a:rPr lang="en-GB" sz="2000" b="1" dirty="0">
                <a:solidFill>
                  <a:srgbClr val="7030A0"/>
                </a:solidFill>
                <a:latin typeface="+mj-lt"/>
              </a:rPr>
              <a:t>A3 </a:t>
            </a:r>
            <a:endParaRPr lang="en-GB" sz="2000" b="1" dirty="0" smtClean="0">
              <a:solidFill>
                <a:srgbClr val="7030A0"/>
              </a:solidFill>
              <a:latin typeface="+mj-lt"/>
            </a:endParaRPr>
          </a:p>
          <a:p>
            <a:endParaRPr lang="en-GB" sz="1000" b="1" dirty="0" smtClean="0">
              <a:solidFill>
                <a:srgbClr val="7030A0"/>
              </a:solidFill>
              <a:latin typeface="+mj-lt"/>
            </a:endParaRPr>
          </a:p>
          <a:p>
            <a:r>
              <a:rPr lang="en-GB" sz="2000" dirty="0" smtClean="0">
                <a:latin typeface="+mj-lt"/>
              </a:rPr>
              <a:t>Medical </a:t>
            </a:r>
            <a:r>
              <a:rPr lang="en-GB" sz="2000" dirty="0">
                <a:latin typeface="+mj-lt"/>
              </a:rPr>
              <a:t>devices should </a:t>
            </a:r>
            <a:r>
              <a:rPr lang="en-GB" sz="2000" b="1" dirty="0">
                <a:solidFill>
                  <a:srgbClr val="7030A0"/>
                </a:solidFill>
                <a:latin typeface="+mj-lt"/>
              </a:rPr>
              <a:t>achieve the performance intended by the manufacturer </a:t>
            </a:r>
            <a:r>
              <a:rPr lang="en-GB" sz="2000" dirty="0">
                <a:latin typeface="+mj-lt"/>
              </a:rPr>
              <a:t>and </a:t>
            </a:r>
            <a:r>
              <a:rPr lang="en-GB" sz="2000" dirty="0" smtClean="0">
                <a:latin typeface="+mj-lt"/>
              </a:rPr>
              <a:t>be designed </a:t>
            </a:r>
            <a:r>
              <a:rPr lang="en-GB" sz="2000" dirty="0">
                <a:latin typeface="+mj-lt"/>
              </a:rPr>
              <a:t>and manufactured in such a way that, during normal conditions of use, </a:t>
            </a:r>
            <a:r>
              <a:rPr lang="en-GB" sz="2000" dirty="0" smtClean="0">
                <a:latin typeface="+mj-lt"/>
              </a:rPr>
              <a:t>they are </a:t>
            </a:r>
            <a:r>
              <a:rPr lang="en-GB" sz="2000" b="1" dirty="0">
                <a:solidFill>
                  <a:srgbClr val="7030A0"/>
                </a:solidFill>
                <a:latin typeface="+mj-lt"/>
              </a:rPr>
              <a:t>suitable for their intended purpose</a:t>
            </a:r>
            <a:r>
              <a:rPr lang="en-GB" sz="2000" b="1" dirty="0" smtClean="0">
                <a:solidFill>
                  <a:srgbClr val="7030A0"/>
                </a:solidFill>
                <a:latin typeface="+mj-lt"/>
              </a:rPr>
              <a:t>.</a:t>
            </a:r>
          </a:p>
        </p:txBody>
      </p:sp>
      <p:sp>
        <p:nvSpPr>
          <p:cNvPr id="2" name="Rechthoek 1"/>
          <p:cNvSpPr/>
          <p:nvPr/>
        </p:nvSpPr>
        <p:spPr>
          <a:xfrm>
            <a:off x="467703" y="3417358"/>
            <a:ext cx="10166430" cy="2431435"/>
          </a:xfrm>
          <a:prstGeom prst="rect">
            <a:avLst/>
          </a:prstGeom>
        </p:spPr>
        <p:txBody>
          <a:bodyPr wrap="square">
            <a:spAutoFit/>
          </a:bodyPr>
          <a:lstStyle/>
          <a:p>
            <a:pPr lvl="0"/>
            <a:r>
              <a:rPr lang="en-GB" sz="2000" b="1" dirty="0">
                <a:solidFill>
                  <a:srgbClr val="7030A0"/>
                </a:solidFill>
                <a:latin typeface="+mj-lt"/>
              </a:rPr>
              <a:t>A4</a:t>
            </a:r>
            <a:r>
              <a:rPr lang="en-GB" sz="2000" dirty="0">
                <a:solidFill>
                  <a:srgbClr val="000000"/>
                </a:solidFill>
                <a:latin typeface="+mj-lt"/>
              </a:rPr>
              <a:t> </a:t>
            </a:r>
            <a:endParaRPr lang="en-GB" sz="2000" dirty="0" smtClean="0">
              <a:solidFill>
                <a:srgbClr val="000000"/>
              </a:solidFill>
              <a:latin typeface="+mj-lt"/>
            </a:endParaRPr>
          </a:p>
          <a:p>
            <a:pPr lvl="0"/>
            <a:endParaRPr lang="en-GB" sz="1000" dirty="0">
              <a:solidFill>
                <a:srgbClr val="000000"/>
              </a:solidFill>
              <a:latin typeface="+mj-lt"/>
            </a:endParaRPr>
          </a:p>
          <a:p>
            <a:pPr lvl="0"/>
            <a:r>
              <a:rPr lang="en-GB" sz="2000" dirty="0">
                <a:solidFill>
                  <a:srgbClr val="000000"/>
                </a:solidFill>
                <a:latin typeface="+mj-lt"/>
              </a:rPr>
              <a:t>The characteristics and performances referred to in Clauses A1, A2 and A3 should not be adversely affected to such a degree that the health or safety of the patient or the user and, where applicable, of other persons are compromised during the lifetime of the device, as indicated by the manufacturer, </a:t>
            </a:r>
            <a:r>
              <a:rPr lang="en-GB" sz="2000" b="1" dirty="0">
                <a:solidFill>
                  <a:srgbClr val="7030A0"/>
                </a:solidFill>
                <a:latin typeface="+mj-lt"/>
              </a:rPr>
              <a:t>when the device is subjected to the stresses which can occur during normal conditions of use and has been properly maintained</a:t>
            </a:r>
            <a:r>
              <a:rPr lang="en-GB" sz="2000" dirty="0">
                <a:solidFill>
                  <a:srgbClr val="000000"/>
                </a:solidFill>
                <a:latin typeface="+mj-lt"/>
              </a:rPr>
              <a:t> in accordance with the manufacturer’s instructions.</a:t>
            </a:r>
          </a:p>
        </p:txBody>
      </p:sp>
    </p:spTree>
    <p:extLst>
      <p:ext uri="{BB962C8B-B14F-4D97-AF65-F5344CB8AC3E}">
        <p14:creationId xmlns:p14="http://schemas.microsoft.com/office/powerpoint/2010/main" val="310920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EU:  </a:t>
            </a:r>
            <a:r>
              <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Essential Principles applicable to all Medical </a:t>
            </a:r>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Devices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467704" y="1514106"/>
            <a:ext cx="10098696" cy="1846659"/>
          </a:xfrm>
          <a:prstGeom prst="rect">
            <a:avLst/>
          </a:prstGeom>
        </p:spPr>
        <p:txBody>
          <a:bodyPr wrap="square">
            <a:spAutoFit/>
          </a:bodyPr>
          <a:lstStyle/>
          <a:p>
            <a:r>
              <a:rPr lang="en-GB" sz="2000" b="1" dirty="0" smtClean="0">
                <a:solidFill>
                  <a:srgbClr val="7030A0"/>
                </a:solidFill>
                <a:latin typeface="+mj-lt"/>
              </a:rPr>
              <a:t>A5</a:t>
            </a:r>
          </a:p>
          <a:p>
            <a:r>
              <a:rPr lang="en-GB" sz="1000" b="1" dirty="0" smtClean="0">
                <a:solidFill>
                  <a:srgbClr val="7030A0"/>
                </a:solidFill>
                <a:latin typeface="+mj-lt"/>
              </a:rPr>
              <a:t> </a:t>
            </a:r>
          </a:p>
          <a:p>
            <a:r>
              <a:rPr lang="en-GB" sz="2000" dirty="0" smtClean="0">
                <a:latin typeface="+mj-lt"/>
              </a:rPr>
              <a:t>Medical </a:t>
            </a:r>
            <a:r>
              <a:rPr lang="en-GB" sz="2000" dirty="0">
                <a:latin typeface="+mj-lt"/>
              </a:rPr>
              <a:t>devices should be designed, manufactured and packaged in such a way </a:t>
            </a:r>
            <a:r>
              <a:rPr lang="en-GB" sz="2000" dirty="0" smtClean="0">
                <a:latin typeface="+mj-lt"/>
              </a:rPr>
              <a:t>that their </a:t>
            </a:r>
            <a:r>
              <a:rPr lang="en-GB" sz="2000" dirty="0">
                <a:latin typeface="+mj-lt"/>
              </a:rPr>
              <a:t>characteristics and performances during their intended use will </a:t>
            </a:r>
            <a:r>
              <a:rPr lang="en-GB" sz="2000" b="1" dirty="0">
                <a:solidFill>
                  <a:srgbClr val="7030A0"/>
                </a:solidFill>
                <a:latin typeface="+mj-lt"/>
              </a:rPr>
              <a:t>not be </a:t>
            </a:r>
            <a:r>
              <a:rPr lang="en-GB" sz="2000" b="1" dirty="0" smtClean="0">
                <a:solidFill>
                  <a:srgbClr val="7030A0"/>
                </a:solidFill>
                <a:latin typeface="+mj-lt"/>
              </a:rPr>
              <a:t>adversely affected </a:t>
            </a:r>
            <a:r>
              <a:rPr lang="en-GB" sz="2000" b="1" dirty="0">
                <a:solidFill>
                  <a:srgbClr val="7030A0"/>
                </a:solidFill>
                <a:latin typeface="+mj-lt"/>
              </a:rPr>
              <a:t>by </a:t>
            </a:r>
            <a:r>
              <a:rPr lang="en-GB" sz="2000" b="1" dirty="0" smtClean="0">
                <a:solidFill>
                  <a:srgbClr val="7030A0"/>
                </a:solidFill>
                <a:latin typeface="+mj-lt"/>
              </a:rPr>
              <a:t>transport </a:t>
            </a:r>
            <a:r>
              <a:rPr lang="en-GB" sz="2000" b="1" dirty="0">
                <a:solidFill>
                  <a:srgbClr val="7030A0"/>
                </a:solidFill>
                <a:latin typeface="+mj-lt"/>
              </a:rPr>
              <a:t>and storage conditions</a:t>
            </a:r>
            <a:r>
              <a:rPr lang="en-GB" sz="2000" dirty="0">
                <a:latin typeface="+mj-lt"/>
              </a:rPr>
              <a:t> (for example, fluctuations of </a:t>
            </a:r>
            <a:r>
              <a:rPr lang="en-GB" sz="2000" dirty="0" smtClean="0">
                <a:latin typeface="+mj-lt"/>
              </a:rPr>
              <a:t>temperature and </a:t>
            </a:r>
            <a:r>
              <a:rPr lang="en-GB" sz="2000" dirty="0">
                <a:latin typeface="+mj-lt"/>
              </a:rPr>
              <a:t>humidity) taking account of the instructions and information provided by </a:t>
            </a:r>
            <a:r>
              <a:rPr lang="en-GB" sz="2000" dirty="0" smtClean="0">
                <a:latin typeface="+mj-lt"/>
              </a:rPr>
              <a:t>the manufacturer</a:t>
            </a:r>
          </a:p>
        </p:txBody>
      </p:sp>
      <p:sp>
        <p:nvSpPr>
          <p:cNvPr id="2" name="Rechthoek 1"/>
          <p:cNvSpPr/>
          <p:nvPr/>
        </p:nvSpPr>
        <p:spPr>
          <a:xfrm>
            <a:off x="533400" y="4056503"/>
            <a:ext cx="10278534" cy="1477328"/>
          </a:xfrm>
          <a:prstGeom prst="rect">
            <a:avLst/>
          </a:prstGeom>
        </p:spPr>
        <p:txBody>
          <a:bodyPr wrap="square">
            <a:spAutoFit/>
          </a:bodyPr>
          <a:lstStyle/>
          <a:p>
            <a:pPr lvl="0"/>
            <a:r>
              <a:rPr lang="en-GB" sz="2000" b="1" dirty="0">
                <a:solidFill>
                  <a:srgbClr val="7030A0"/>
                </a:solidFill>
                <a:latin typeface="+mj-lt"/>
              </a:rPr>
              <a:t>A6 </a:t>
            </a:r>
            <a:endParaRPr lang="en-GB" sz="2000" b="1" dirty="0" smtClean="0">
              <a:solidFill>
                <a:srgbClr val="7030A0"/>
              </a:solidFill>
              <a:latin typeface="+mj-lt"/>
            </a:endParaRPr>
          </a:p>
          <a:p>
            <a:pPr lvl="0"/>
            <a:endParaRPr lang="en-GB" sz="1000" b="1" dirty="0" smtClean="0">
              <a:solidFill>
                <a:srgbClr val="7030A0"/>
              </a:solidFill>
              <a:latin typeface="+mj-lt"/>
            </a:endParaRPr>
          </a:p>
          <a:p>
            <a:pPr lvl="0"/>
            <a:r>
              <a:rPr lang="en-GB" sz="2000" dirty="0" smtClean="0">
                <a:solidFill>
                  <a:srgbClr val="000000"/>
                </a:solidFill>
                <a:latin typeface="+mj-lt"/>
              </a:rPr>
              <a:t>All </a:t>
            </a:r>
            <a:r>
              <a:rPr lang="en-GB" sz="2000" dirty="0">
                <a:solidFill>
                  <a:srgbClr val="000000"/>
                </a:solidFill>
                <a:latin typeface="+mj-lt"/>
              </a:rPr>
              <a:t>known and foreseeable risks, and any undesirable effects, should be minimised and be acceptable when weighed against the benefits of the intended performance of medical devices during normal conditions of use.</a:t>
            </a:r>
            <a:endParaRPr lang="en-US" sz="2000" dirty="0">
              <a:solidFill>
                <a:srgbClr val="000000"/>
              </a:solidFill>
              <a:latin typeface="+mj-lt"/>
            </a:endParaRPr>
          </a:p>
        </p:txBody>
      </p:sp>
    </p:spTree>
    <p:extLst>
      <p:ext uri="{BB962C8B-B14F-4D97-AF65-F5344CB8AC3E}">
        <p14:creationId xmlns:p14="http://schemas.microsoft.com/office/powerpoint/2010/main" val="419704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tasks (?)</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 name="Tekstvak 1"/>
          <p:cNvSpPr txBox="1"/>
          <p:nvPr/>
        </p:nvSpPr>
        <p:spPr>
          <a:xfrm>
            <a:off x="1009571" y="1382434"/>
            <a:ext cx="1872885" cy="2031325"/>
          </a:xfrm>
          <a:prstGeom prst="rect">
            <a:avLst/>
          </a:prstGeom>
          <a:noFill/>
        </p:spPr>
        <p:txBody>
          <a:bodyPr wrap="none" rtlCol="0">
            <a:spAutoFit/>
          </a:bodyPr>
          <a:lstStyle/>
          <a:p>
            <a:r>
              <a:rPr lang="en-US" b="1" dirty="0" smtClean="0"/>
              <a:t>Collect Taxes</a:t>
            </a:r>
          </a:p>
          <a:p>
            <a:pPr marL="285750" indent="-285750">
              <a:buFont typeface="Arial" panose="020B0604020202020204" pitchFamily="34" charset="0"/>
              <a:buChar char="•"/>
            </a:pPr>
            <a:r>
              <a:rPr lang="en-US" dirty="0" smtClean="0"/>
              <a:t>income tax</a:t>
            </a:r>
            <a:endParaRPr lang="en-US" dirty="0"/>
          </a:p>
          <a:p>
            <a:pPr marL="285750" indent="-285750">
              <a:buFont typeface="Arial" panose="020B0604020202020204" pitchFamily="34" charset="0"/>
              <a:buChar char="•"/>
            </a:pPr>
            <a:r>
              <a:rPr lang="en-US" dirty="0" smtClean="0"/>
              <a:t>property tax</a:t>
            </a:r>
          </a:p>
          <a:p>
            <a:pPr marL="285750" indent="-285750">
              <a:buFont typeface="Arial" panose="020B0604020202020204" pitchFamily="34" charset="0"/>
              <a:buChar char="•"/>
            </a:pPr>
            <a:r>
              <a:rPr lang="en-US" dirty="0" smtClean="0"/>
              <a:t>inheritance tax</a:t>
            </a:r>
          </a:p>
          <a:p>
            <a:pPr marL="285750" indent="-285750">
              <a:buFont typeface="Arial" panose="020B0604020202020204" pitchFamily="34" charset="0"/>
              <a:buChar char="•"/>
            </a:pPr>
            <a:r>
              <a:rPr lang="en-US" dirty="0" smtClean="0"/>
              <a:t>sales tax</a:t>
            </a:r>
          </a:p>
          <a:p>
            <a:pPr marL="285750" indent="-285750">
              <a:buFont typeface="Arial" panose="020B0604020202020204" pitchFamily="34" charset="0"/>
              <a:buChar char="•"/>
            </a:pPr>
            <a:r>
              <a:rPr lang="en-US" dirty="0" smtClean="0"/>
              <a:t>….</a:t>
            </a:r>
          </a:p>
          <a:p>
            <a:pPr marL="285750" indent="-285750">
              <a:buFont typeface="Arial" panose="020B0604020202020204" pitchFamily="34" charset="0"/>
              <a:buChar char="•"/>
            </a:pPr>
            <a:endParaRPr lang="en-US" dirty="0"/>
          </a:p>
        </p:txBody>
      </p:sp>
      <p:sp>
        <p:nvSpPr>
          <p:cNvPr id="13" name="Tekstvak 12"/>
          <p:cNvSpPr txBox="1"/>
          <p:nvPr/>
        </p:nvSpPr>
        <p:spPr>
          <a:xfrm>
            <a:off x="1005874" y="4502494"/>
            <a:ext cx="2936253" cy="646331"/>
          </a:xfrm>
          <a:prstGeom prst="rect">
            <a:avLst/>
          </a:prstGeom>
          <a:noFill/>
        </p:spPr>
        <p:txBody>
          <a:bodyPr wrap="none" rtlCol="0">
            <a:spAutoFit/>
          </a:bodyPr>
          <a:lstStyle/>
          <a:p>
            <a:r>
              <a:rPr lang="en-US" b="1" dirty="0" smtClean="0"/>
              <a:t>Establish Laws &amp; Regulations</a:t>
            </a:r>
          </a:p>
          <a:p>
            <a:pPr marL="285750" indent="-285750">
              <a:buFont typeface="Arial" panose="020B0604020202020204" pitchFamily="34" charset="0"/>
              <a:buChar char="•"/>
            </a:pPr>
            <a:r>
              <a:rPr lang="en-US" dirty="0" smtClean="0"/>
              <a:t>fair competition</a:t>
            </a:r>
            <a:endParaRPr lang="en-US" dirty="0"/>
          </a:p>
        </p:txBody>
      </p:sp>
      <p:sp>
        <p:nvSpPr>
          <p:cNvPr id="28" name="Tekstvak 27"/>
          <p:cNvSpPr txBox="1"/>
          <p:nvPr/>
        </p:nvSpPr>
        <p:spPr>
          <a:xfrm>
            <a:off x="4718855" y="2605011"/>
            <a:ext cx="2340384" cy="1477328"/>
          </a:xfrm>
          <a:prstGeom prst="rect">
            <a:avLst/>
          </a:prstGeom>
          <a:noFill/>
        </p:spPr>
        <p:txBody>
          <a:bodyPr wrap="none" rtlCol="0">
            <a:spAutoFit/>
          </a:bodyPr>
          <a:lstStyle/>
          <a:p>
            <a:r>
              <a:rPr lang="en-US" b="1" dirty="0" smtClean="0"/>
              <a:t>Provide Public Utilities</a:t>
            </a:r>
          </a:p>
          <a:p>
            <a:pPr marL="285750" indent="-285750">
              <a:buFont typeface="Arial" panose="020B0604020202020204" pitchFamily="34" charset="0"/>
              <a:buChar char="•"/>
            </a:pPr>
            <a:r>
              <a:rPr lang="en-US" dirty="0" smtClean="0"/>
              <a:t>water</a:t>
            </a:r>
          </a:p>
          <a:p>
            <a:pPr marL="285750" indent="-285750">
              <a:buFont typeface="Arial" panose="020B0604020202020204" pitchFamily="34" charset="0"/>
              <a:buChar char="•"/>
            </a:pPr>
            <a:r>
              <a:rPr lang="en-US" dirty="0" smtClean="0"/>
              <a:t>electricity</a:t>
            </a:r>
          </a:p>
          <a:p>
            <a:pPr marL="285750" indent="-285750">
              <a:buFont typeface="Arial" panose="020B0604020202020204" pitchFamily="34" charset="0"/>
              <a:buChar char="•"/>
            </a:pPr>
            <a:r>
              <a:rPr lang="en-US" dirty="0" smtClean="0"/>
              <a:t>sewage</a:t>
            </a:r>
          </a:p>
          <a:p>
            <a:pPr marL="285750" indent="-285750">
              <a:buFont typeface="Arial" panose="020B0604020202020204" pitchFamily="34" charset="0"/>
              <a:buChar char="•"/>
            </a:pPr>
            <a:r>
              <a:rPr lang="en-US" b="1" dirty="0" smtClean="0">
                <a:solidFill>
                  <a:srgbClr val="7030A0"/>
                </a:solidFill>
              </a:rPr>
              <a:t>telephone</a:t>
            </a:r>
            <a:endParaRPr lang="en-US" b="1" dirty="0">
              <a:solidFill>
                <a:srgbClr val="7030A0"/>
              </a:solidFill>
            </a:endParaRPr>
          </a:p>
        </p:txBody>
      </p:sp>
      <p:sp>
        <p:nvSpPr>
          <p:cNvPr id="29" name="Tekstvak 28"/>
          <p:cNvSpPr txBox="1"/>
          <p:nvPr/>
        </p:nvSpPr>
        <p:spPr>
          <a:xfrm>
            <a:off x="4753929" y="4171354"/>
            <a:ext cx="2514214" cy="1200329"/>
          </a:xfrm>
          <a:prstGeom prst="rect">
            <a:avLst/>
          </a:prstGeom>
          <a:noFill/>
        </p:spPr>
        <p:txBody>
          <a:bodyPr wrap="none" rtlCol="0">
            <a:spAutoFit/>
          </a:bodyPr>
          <a:lstStyle/>
          <a:p>
            <a:r>
              <a:rPr lang="en-US" b="1" dirty="0" smtClean="0"/>
              <a:t>Provide Public Transport</a:t>
            </a:r>
          </a:p>
          <a:p>
            <a:pPr marL="285750" indent="-285750">
              <a:buFont typeface="Arial" panose="020B0604020202020204" pitchFamily="34" charset="0"/>
              <a:buChar char="•"/>
            </a:pPr>
            <a:r>
              <a:rPr lang="en-US" dirty="0" smtClean="0"/>
              <a:t>bus</a:t>
            </a:r>
          </a:p>
          <a:p>
            <a:pPr marL="285750" indent="-285750">
              <a:buFont typeface="Arial" panose="020B0604020202020204" pitchFamily="34" charset="0"/>
              <a:buChar char="•"/>
            </a:pPr>
            <a:r>
              <a:rPr lang="en-US" dirty="0" smtClean="0"/>
              <a:t>train</a:t>
            </a:r>
          </a:p>
          <a:p>
            <a:pPr marL="285750" indent="-285750">
              <a:buFont typeface="Arial" panose="020B0604020202020204" pitchFamily="34" charset="0"/>
              <a:buChar char="•"/>
            </a:pPr>
            <a:r>
              <a:rPr lang="en-US" b="1" dirty="0" smtClean="0">
                <a:solidFill>
                  <a:srgbClr val="7030A0"/>
                </a:solidFill>
              </a:rPr>
              <a:t>airplane </a:t>
            </a:r>
          </a:p>
        </p:txBody>
      </p:sp>
      <p:sp>
        <p:nvSpPr>
          <p:cNvPr id="30" name="Tekstvak 29"/>
          <p:cNvSpPr txBox="1"/>
          <p:nvPr/>
        </p:nvSpPr>
        <p:spPr>
          <a:xfrm>
            <a:off x="4753929" y="5402516"/>
            <a:ext cx="2914067" cy="923330"/>
          </a:xfrm>
          <a:prstGeom prst="rect">
            <a:avLst/>
          </a:prstGeom>
          <a:noFill/>
        </p:spPr>
        <p:txBody>
          <a:bodyPr wrap="none" rtlCol="0">
            <a:spAutoFit/>
          </a:bodyPr>
          <a:lstStyle/>
          <a:p>
            <a:r>
              <a:rPr lang="en-US" b="1" dirty="0" smtClean="0"/>
              <a:t>Provide Public Infrastructure</a:t>
            </a:r>
          </a:p>
          <a:p>
            <a:pPr marL="285750" indent="-285750">
              <a:buFont typeface="Arial" panose="020B0604020202020204" pitchFamily="34" charset="0"/>
              <a:buChar char="•"/>
            </a:pPr>
            <a:r>
              <a:rPr lang="en-US" dirty="0" smtClean="0"/>
              <a:t>roads</a:t>
            </a:r>
          </a:p>
          <a:p>
            <a:pPr marL="285750" indent="-285750">
              <a:buFont typeface="Arial" panose="020B0604020202020204" pitchFamily="34" charset="0"/>
              <a:buChar char="•"/>
            </a:pPr>
            <a:r>
              <a:rPr lang="en-US" dirty="0" smtClean="0"/>
              <a:t>government buildings</a:t>
            </a:r>
          </a:p>
        </p:txBody>
      </p:sp>
      <p:sp>
        <p:nvSpPr>
          <p:cNvPr id="32" name="Tekstvak 31"/>
          <p:cNvSpPr txBox="1"/>
          <p:nvPr/>
        </p:nvSpPr>
        <p:spPr>
          <a:xfrm>
            <a:off x="4718855" y="1375913"/>
            <a:ext cx="2949141" cy="1200329"/>
          </a:xfrm>
          <a:prstGeom prst="rect">
            <a:avLst/>
          </a:prstGeom>
          <a:noFill/>
        </p:spPr>
        <p:txBody>
          <a:bodyPr wrap="none" rtlCol="0">
            <a:spAutoFit/>
          </a:bodyPr>
          <a:lstStyle/>
          <a:p>
            <a:r>
              <a:rPr lang="en-US" b="1" dirty="0" smtClean="0"/>
              <a:t>Provide Public Safety</a:t>
            </a:r>
          </a:p>
          <a:p>
            <a:pPr marL="285750" indent="-285750">
              <a:buFont typeface="Arial" panose="020B0604020202020204" pitchFamily="34" charset="0"/>
              <a:buChar char="•"/>
            </a:pPr>
            <a:r>
              <a:rPr lang="en-US" dirty="0" smtClean="0"/>
              <a:t>police, army</a:t>
            </a:r>
          </a:p>
          <a:p>
            <a:pPr marL="285750" indent="-285750">
              <a:buFont typeface="Arial" panose="020B0604020202020204" pitchFamily="34" charset="0"/>
              <a:buChar char="•"/>
            </a:pPr>
            <a:r>
              <a:rPr lang="en-US" dirty="0" smtClean="0"/>
              <a:t>food regulations</a:t>
            </a:r>
          </a:p>
          <a:p>
            <a:pPr marL="285750" indent="-285750">
              <a:buFont typeface="Arial" panose="020B0604020202020204" pitchFamily="34" charset="0"/>
              <a:buChar char="•"/>
            </a:pPr>
            <a:r>
              <a:rPr lang="en-US" b="1" dirty="0" smtClean="0">
                <a:solidFill>
                  <a:srgbClr val="7030A0"/>
                </a:solidFill>
              </a:rPr>
              <a:t>medical equipment safety</a:t>
            </a:r>
          </a:p>
        </p:txBody>
      </p:sp>
      <p:sp>
        <p:nvSpPr>
          <p:cNvPr id="34" name="Tekstvak 33"/>
          <p:cNvSpPr txBox="1"/>
          <p:nvPr/>
        </p:nvSpPr>
        <p:spPr>
          <a:xfrm>
            <a:off x="8876885" y="4461638"/>
            <a:ext cx="1747273" cy="1754326"/>
          </a:xfrm>
          <a:prstGeom prst="rect">
            <a:avLst/>
          </a:prstGeom>
          <a:noFill/>
        </p:spPr>
        <p:txBody>
          <a:bodyPr wrap="none" rtlCol="0">
            <a:spAutoFit/>
          </a:bodyPr>
          <a:lstStyle/>
          <a:p>
            <a:r>
              <a:rPr lang="en-US" b="1" dirty="0" smtClean="0"/>
              <a:t>Businesses</a:t>
            </a:r>
          </a:p>
          <a:p>
            <a:pPr marL="285750" indent="-285750">
              <a:buFont typeface="Arial" panose="020B0604020202020204" pitchFamily="34" charset="0"/>
              <a:buChar char="•"/>
            </a:pPr>
            <a:r>
              <a:rPr lang="en-US" dirty="0" smtClean="0"/>
              <a:t>copper mines</a:t>
            </a:r>
          </a:p>
          <a:p>
            <a:pPr marL="285750" indent="-285750">
              <a:buFont typeface="Arial" panose="020B0604020202020204" pitchFamily="34" charset="0"/>
              <a:buChar char="•"/>
            </a:pPr>
            <a:r>
              <a:rPr lang="en-US" dirty="0" smtClean="0"/>
              <a:t>hydro dams</a:t>
            </a:r>
          </a:p>
          <a:p>
            <a:pPr marL="285750" indent="-285750">
              <a:buFont typeface="Arial" panose="020B0604020202020204" pitchFamily="34" charset="0"/>
              <a:buChar char="•"/>
            </a:pPr>
            <a:r>
              <a:rPr lang="en-US" dirty="0" smtClean="0"/>
              <a:t>maize seeds</a:t>
            </a:r>
          </a:p>
          <a:p>
            <a:pPr lvl="1"/>
            <a:r>
              <a:rPr lang="en-US" dirty="0" smtClean="0"/>
              <a:t> &amp; sales </a:t>
            </a:r>
          </a:p>
          <a:p>
            <a:pPr marL="285750" indent="-285750">
              <a:buFont typeface="Arial" panose="020B0604020202020204" pitchFamily="34" charset="0"/>
              <a:buChar char="•"/>
            </a:pPr>
            <a:endParaRPr lang="en-US" dirty="0" smtClean="0"/>
          </a:p>
        </p:txBody>
      </p:sp>
      <p:sp>
        <p:nvSpPr>
          <p:cNvPr id="35" name="Tekstvak 34"/>
          <p:cNvSpPr txBox="1"/>
          <p:nvPr/>
        </p:nvSpPr>
        <p:spPr>
          <a:xfrm>
            <a:off x="8834861" y="1359672"/>
            <a:ext cx="2184444" cy="1477328"/>
          </a:xfrm>
          <a:prstGeom prst="rect">
            <a:avLst/>
          </a:prstGeom>
          <a:noFill/>
        </p:spPr>
        <p:txBody>
          <a:bodyPr wrap="none" rtlCol="0">
            <a:spAutoFit/>
          </a:bodyPr>
          <a:lstStyle/>
          <a:p>
            <a:r>
              <a:rPr lang="en-US" b="1" dirty="0" smtClean="0"/>
              <a:t>Education</a:t>
            </a:r>
          </a:p>
          <a:p>
            <a:pPr marL="285750" indent="-285750">
              <a:buFont typeface="Arial" panose="020B0604020202020204" pitchFamily="34" charset="0"/>
              <a:buChar char="•"/>
            </a:pPr>
            <a:r>
              <a:rPr lang="en-US" dirty="0" smtClean="0"/>
              <a:t>primary schools</a:t>
            </a:r>
          </a:p>
          <a:p>
            <a:pPr marL="285750" indent="-285750">
              <a:buFont typeface="Arial" panose="020B0604020202020204" pitchFamily="34" charset="0"/>
              <a:buChar char="•"/>
            </a:pPr>
            <a:r>
              <a:rPr lang="en-US" dirty="0" smtClean="0"/>
              <a:t>secondary schools</a:t>
            </a:r>
          </a:p>
          <a:p>
            <a:pPr marL="285750" indent="-285750">
              <a:buFont typeface="Arial" panose="020B0604020202020204" pitchFamily="34" charset="0"/>
              <a:buChar char="•"/>
            </a:pPr>
            <a:r>
              <a:rPr lang="en-US" dirty="0" smtClean="0"/>
              <a:t>colleges</a:t>
            </a:r>
          </a:p>
          <a:p>
            <a:pPr marL="285750" indent="-285750">
              <a:buFont typeface="Arial" panose="020B0604020202020204" pitchFamily="34" charset="0"/>
              <a:buChar char="•"/>
            </a:pPr>
            <a:r>
              <a:rPr lang="en-US" dirty="0" smtClean="0"/>
              <a:t>universities</a:t>
            </a:r>
            <a:endParaRPr lang="en-US" dirty="0"/>
          </a:p>
        </p:txBody>
      </p:sp>
      <p:sp>
        <p:nvSpPr>
          <p:cNvPr id="36" name="Tekstvak 35"/>
          <p:cNvSpPr txBox="1"/>
          <p:nvPr/>
        </p:nvSpPr>
        <p:spPr>
          <a:xfrm>
            <a:off x="8834861" y="3187654"/>
            <a:ext cx="2014847" cy="923330"/>
          </a:xfrm>
          <a:prstGeom prst="rect">
            <a:avLst/>
          </a:prstGeom>
          <a:noFill/>
        </p:spPr>
        <p:txBody>
          <a:bodyPr wrap="none" rtlCol="0">
            <a:spAutoFit/>
          </a:bodyPr>
          <a:lstStyle/>
          <a:p>
            <a:r>
              <a:rPr lang="en-US" b="1" dirty="0" smtClean="0"/>
              <a:t>Healthcare</a:t>
            </a:r>
          </a:p>
          <a:p>
            <a:pPr marL="285750" indent="-285750">
              <a:buFont typeface="Arial" panose="020B0604020202020204" pitchFamily="34" charset="0"/>
              <a:buChar char="•"/>
            </a:pPr>
            <a:r>
              <a:rPr lang="en-US" dirty="0" smtClean="0"/>
              <a:t>hospitals</a:t>
            </a:r>
          </a:p>
          <a:p>
            <a:pPr marL="285750" indent="-285750">
              <a:buFont typeface="Arial" panose="020B0604020202020204" pitchFamily="34" charset="0"/>
              <a:buChar char="•"/>
            </a:pPr>
            <a:r>
              <a:rPr lang="en-US" dirty="0"/>
              <a:t>h</a:t>
            </a:r>
            <a:r>
              <a:rPr lang="en-US" dirty="0" smtClean="0"/>
              <a:t>ealth programs</a:t>
            </a:r>
          </a:p>
        </p:txBody>
      </p:sp>
      <p:sp>
        <p:nvSpPr>
          <p:cNvPr id="37" name="Tekstvak 36"/>
          <p:cNvSpPr txBox="1"/>
          <p:nvPr/>
        </p:nvSpPr>
        <p:spPr>
          <a:xfrm>
            <a:off x="1005874" y="3238855"/>
            <a:ext cx="1855123" cy="1200329"/>
          </a:xfrm>
          <a:prstGeom prst="rect">
            <a:avLst/>
          </a:prstGeom>
          <a:noFill/>
        </p:spPr>
        <p:txBody>
          <a:bodyPr wrap="none" rtlCol="0">
            <a:spAutoFit/>
          </a:bodyPr>
          <a:lstStyle/>
          <a:p>
            <a:r>
              <a:rPr lang="en-US" b="1" dirty="0" smtClean="0"/>
              <a:t>Provide Subsidies</a:t>
            </a:r>
          </a:p>
          <a:p>
            <a:pPr marL="285750" indent="-285750">
              <a:buFont typeface="Arial" panose="020B0604020202020204" pitchFamily="34" charset="0"/>
              <a:buChar char="•"/>
            </a:pPr>
            <a:r>
              <a:rPr lang="en-US" dirty="0" smtClean="0"/>
              <a:t>Fuel</a:t>
            </a:r>
          </a:p>
          <a:p>
            <a:pPr marL="285750" indent="-285750">
              <a:buFont typeface="Arial" panose="020B0604020202020204" pitchFamily="34" charset="0"/>
              <a:buChar char="•"/>
            </a:pPr>
            <a:r>
              <a:rPr lang="en-US" dirty="0" smtClean="0"/>
              <a:t>Maize</a:t>
            </a:r>
          </a:p>
          <a:p>
            <a:pPr marL="285750" indent="-285750">
              <a:buFont typeface="Arial" panose="020B0604020202020204" pitchFamily="34" charset="0"/>
              <a:buChar char="•"/>
            </a:pPr>
            <a:r>
              <a:rPr lang="en-US" dirty="0" smtClean="0"/>
              <a:t>….</a:t>
            </a:r>
          </a:p>
        </p:txBody>
      </p:sp>
    </p:spTree>
    <p:extLst>
      <p:ext uri="{BB962C8B-B14F-4D97-AF65-F5344CB8AC3E}">
        <p14:creationId xmlns:p14="http://schemas.microsoft.com/office/powerpoint/2010/main" val="229167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8" grpId="0"/>
      <p:bldP spid="29" grpId="0"/>
      <p:bldP spid="30" grpId="0"/>
      <p:bldP spid="32" grpId="0"/>
      <p:bldP spid="34" grpId="0"/>
      <p:bldP spid="35" grpId="0"/>
      <p:bldP spid="36" grpId="0"/>
      <p:bldP spid="3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67704"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International Harmonization of Regulations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Rechthoek 9"/>
          <p:cNvSpPr/>
          <p:nvPr/>
        </p:nvSpPr>
        <p:spPr>
          <a:xfrm>
            <a:off x="467703" y="1600451"/>
            <a:ext cx="10934701" cy="1015663"/>
          </a:xfrm>
          <a:prstGeom prst="rect">
            <a:avLst/>
          </a:prstGeom>
        </p:spPr>
        <p:txBody>
          <a:bodyPr wrap="square">
            <a:spAutoFit/>
          </a:bodyPr>
          <a:lstStyle/>
          <a:p>
            <a:r>
              <a:rPr lang="en-GB" sz="2000" dirty="0">
                <a:latin typeface="+mj-lt"/>
              </a:rPr>
              <a:t>Medical </a:t>
            </a:r>
            <a:r>
              <a:rPr lang="en-GB" sz="2000" dirty="0" smtClean="0">
                <a:latin typeface="+mj-lt"/>
              </a:rPr>
              <a:t>devices are </a:t>
            </a:r>
            <a:r>
              <a:rPr lang="en-GB" sz="2000" dirty="0">
                <a:latin typeface="+mj-lt"/>
              </a:rPr>
              <a:t>used worldwide. With the rapid growth in the </a:t>
            </a:r>
            <a:r>
              <a:rPr lang="en-GB" sz="2000" dirty="0" smtClean="0">
                <a:latin typeface="+mj-lt"/>
              </a:rPr>
              <a:t>global market </a:t>
            </a:r>
            <a:r>
              <a:rPr lang="en-GB" sz="2000" dirty="0">
                <a:latin typeface="+mj-lt"/>
              </a:rPr>
              <a:t>for medical devices, there is a need to harmonize national standards in order </a:t>
            </a:r>
            <a:r>
              <a:rPr lang="en-GB" sz="2000" dirty="0" smtClean="0">
                <a:latin typeface="+mj-lt"/>
              </a:rPr>
              <a:t>to minimize </a:t>
            </a:r>
            <a:r>
              <a:rPr lang="en-GB" sz="2000" dirty="0">
                <a:latin typeface="+mj-lt"/>
              </a:rPr>
              <a:t>regulatory barriers, facilitate trade and improve access to new technologies</a:t>
            </a:r>
            <a:r>
              <a:rPr lang="en-GB" sz="2000" dirty="0" smtClean="0">
                <a:latin typeface="+mj-lt"/>
              </a:rPr>
              <a:t>.</a:t>
            </a:r>
            <a:endParaRPr lang="en-GB" sz="2000" dirty="0">
              <a:latin typeface="+mj-lt"/>
            </a:endParaRPr>
          </a:p>
        </p:txBody>
      </p:sp>
      <p:sp>
        <p:nvSpPr>
          <p:cNvPr id="12" name="Rechthoek 11"/>
          <p:cNvSpPr/>
          <p:nvPr/>
        </p:nvSpPr>
        <p:spPr>
          <a:xfrm>
            <a:off x="467703" y="2869783"/>
            <a:ext cx="11521096" cy="400110"/>
          </a:xfrm>
          <a:prstGeom prst="rect">
            <a:avLst/>
          </a:prstGeom>
        </p:spPr>
        <p:txBody>
          <a:bodyPr wrap="square">
            <a:spAutoFit/>
          </a:bodyPr>
          <a:lstStyle/>
          <a:p>
            <a:r>
              <a:rPr lang="en-GB" sz="2000" dirty="0">
                <a:latin typeface="+mj-lt"/>
              </a:rPr>
              <a:t>Harmonization also reduces the cost of implementing regulations for governments </a:t>
            </a:r>
            <a:r>
              <a:rPr lang="en-GB" sz="2000" dirty="0" smtClean="0">
                <a:latin typeface="+mj-lt"/>
              </a:rPr>
              <a:t>and local </a:t>
            </a:r>
            <a:r>
              <a:rPr lang="en-GB" sz="2000" dirty="0">
                <a:latin typeface="+mj-lt"/>
              </a:rPr>
              <a:t>industry.</a:t>
            </a:r>
          </a:p>
        </p:txBody>
      </p:sp>
      <p:sp>
        <p:nvSpPr>
          <p:cNvPr id="13" name="Rechthoek 12"/>
          <p:cNvSpPr/>
          <p:nvPr/>
        </p:nvSpPr>
        <p:spPr>
          <a:xfrm>
            <a:off x="2754909" y="4654786"/>
            <a:ext cx="6360288" cy="400110"/>
          </a:xfrm>
          <a:prstGeom prst="rect">
            <a:avLst/>
          </a:prstGeom>
          <a:solidFill>
            <a:schemeClr val="bg2"/>
          </a:solidFill>
          <a:ln>
            <a:solidFill>
              <a:srgbClr val="7030A0"/>
            </a:solidFill>
          </a:ln>
        </p:spPr>
        <p:txBody>
          <a:bodyPr wrap="square">
            <a:spAutoFit/>
          </a:bodyPr>
          <a:lstStyle/>
          <a:p>
            <a:pPr algn="ctr"/>
            <a:r>
              <a:rPr lang="en-GB" sz="2000" dirty="0" smtClean="0">
                <a:latin typeface="+mj-lt"/>
              </a:rPr>
              <a:t>We will return to the topic of Harmonization in section 17.3</a:t>
            </a:r>
            <a:endParaRPr lang="en-GB" sz="2000" dirty="0">
              <a:latin typeface="+mj-lt"/>
            </a:endParaRPr>
          </a:p>
        </p:txBody>
      </p:sp>
    </p:spTree>
    <p:extLst>
      <p:ext uri="{BB962C8B-B14F-4D97-AF65-F5344CB8AC3E}">
        <p14:creationId xmlns:p14="http://schemas.microsoft.com/office/powerpoint/2010/main" val="3972942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Rechte verbindingslijn 10"/>
          <p:cNvCxnSpPr/>
          <p:nvPr/>
        </p:nvCxnSpPr>
        <p:spPr>
          <a:xfrm flipV="1">
            <a:off x="476249" y="1256812"/>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12" name="Titel 1"/>
          <p:cNvSpPr txBox="1">
            <a:spLocks/>
          </p:cNvSpPr>
          <p:nvPr/>
        </p:nvSpPr>
        <p:spPr>
          <a:xfrm>
            <a:off x="4975224" y="2034960"/>
            <a:ext cx="2241551" cy="1473201"/>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7000"/>
              </a:lnSpc>
            </a:pPr>
            <a:r>
              <a:rPr lang="en-US" sz="8800" b="1" dirty="0">
                <a:solidFill>
                  <a:srgbClr val="00597C"/>
                </a:solidFill>
                <a:latin typeface="Calibri Light" panose="020F0302020204030204" pitchFamily="34" charset="0"/>
                <a:ea typeface="Times New Roman" panose="02020603050405020304" pitchFamily="18" charset="0"/>
                <a:cs typeface="Times New Roman" panose="02020603050405020304" pitchFamily="18" charset="0"/>
              </a:rPr>
              <a:t>END</a:t>
            </a:r>
            <a:endParaRPr lang="en-GB" sz="8800" b="1" spc="-50" dirty="0">
              <a:solidFill>
                <a:srgbClr val="00597C"/>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 name="TextBox 1"/>
          <p:cNvSpPr txBox="1"/>
          <p:nvPr/>
        </p:nvSpPr>
        <p:spPr>
          <a:xfrm>
            <a:off x="0" y="4267321"/>
            <a:ext cx="12192000" cy="646331"/>
          </a:xfrm>
          <a:prstGeom prst="rect">
            <a:avLst/>
          </a:prstGeom>
          <a:noFill/>
        </p:spPr>
        <p:txBody>
          <a:bodyPr wrap="square" rtlCol="0">
            <a:spAutoFit/>
          </a:bodyPr>
          <a:lstStyle/>
          <a:p>
            <a:pPr algn="ctr"/>
            <a:r>
              <a:rPr lang="en-US" dirty="0" smtClean="0"/>
              <a:t>The creation of this presentation was supported by a grant from THET: </a:t>
            </a:r>
          </a:p>
          <a:p>
            <a:pPr algn="ctr"/>
            <a:r>
              <a:rPr lang="en-US" dirty="0" smtClean="0"/>
              <a:t>see  </a:t>
            </a:r>
            <a:r>
              <a:rPr lang="en-US" dirty="0">
                <a:hlinkClick r:id="rId2"/>
              </a:rPr>
              <a:t>https://www.thet.org/</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18335" y="5024011"/>
            <a:ext cx="2555330" cy="1088369"/>
          </a:xfrm>
          <a:prstGeom prst="rect">
            <a:avLst/>
          </a:prstGeom>
        </p:spPr>
      </p:pic>
    </p:spTree>
    <p:extLst>
      <p:ext uri="{BB962C8B-B14F-4D97-AF65-F5344CB8AC3E}">
        <p14:creationId xmlns:p14="http://schemas.microsoft.com/office/powerpoint/2010/main" val="721123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Cost </a:t>
            </a:r>
            <a:r>
              <a:rPr lang="en-GB" sz="4000" b="1" kern="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of Regulations </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10" name="Rechthoek 9"/>
          <p:cNvSpPr/>
          <p:nvPr/>
        </p:nvSpPr>
        <p:spPr>
          <a:xfrm>
            <a:off x="223617" y="1335385"/>
            <a:ext cx="10799983" cy="707886"/>
          </a:xfrm>
          <a:prstGeom prst="rect">
            <a:avLst/>
          </a:prstGeom>
        </p:spPr>
        <p:txBody>
          <a:bodyPr wrap="square">
            <a:spAutoFit/>
          </a:bodyPr>
          <a:lstStyle/>
          <a:p>
            <a:pPr algn="ctr"/>
            <a:r>
              <a:rPr lang="en-GB" sz="2000" dirty="0" smtClean="0">
                <a:latin typeface="+mj-lt"/>
              </a:rPr>
              <a:t>All regulations impose a cost on society (manufacturers, vendors, users, public, government)</a:t>
            </a:r>
          </a:p>
          <a:p>
            <a:pPr algn="ctr"/>
            <a:r>
              <a:rPr lang="en-GB" sz="2000" dirty="0" smtClean="0">
                <a:latin typeface="+mj-lt"/>
              </a:rPr>
              <a:t>to establish and maintain such regulations.</a:t>
            </a:r>
          </a:p>
        </p:txBody>
      </p:sp>
      <p:sp>
        <p:nvSpPr>
          <p:cNvPr id="3" name="Rechthoek 2"/>
          <p:cNvSpPr/>
          <p:nvPr/>
        </p:nvSpPr>
        <p:spPr>
          <a:xfrm>
            <a:off x="3276600" y="5145979"/>
            <a:ext cx="5638800" cy="1015663"/>
          </a:xfrm>
          <a:prstGeom prst="rect">
            <a:avLst/>
          </a:prstGeom>
        </p:spPr>
        <p:txBody>
          <a:bodyPr wrap="square">
            <a:spAutoFit/>
          </a:bodyPr>
          <a:lstStyle/>
          <a:p>
            <a:pPr lvl="0"/>
            <a:r>
              <a:rPr lang="en-GB" sz="2000" dirty="0">
                <a:solidFill>
                  <a:srgbClr val="000000"/>
                </a:solidFill>
                <a:latin typeface="Calibri Light" panose="020F0302020204030204"/>
              </a:rPr>
              <a:t>It is important that the cost of regulations is </a:t>
            </a:r>
          </a:p>
          <a:p>
            <a:pPr marL="1714500" lvl="3" indent="-342900">
              <a:buFont typeface="Arial" panose="020B0604020202020204" pitchFamily="34" charset="0"/>
              <a:buChar char="•"/>
            </a:pPr>
            <a:r>
              <a:rPr lang="en-GB" sz="2000" dirty="0">
                <a:solidFill>
                  <a:srgbClr val="000000"/>
                </a:solidFill>
                <a:latin typeface="Calibri Light" panose="020F0302020204030204"/>
              </a:rPr>
              <a:t>not higher than necessary and</a:t>
            </a:r>
          </a:p>
          <a:p>
            <a:pPr marL="1714500" lvl="3" indent="-342900">
              <a:buFont typeface="Arial" panose="020B0604020202020204" pitchFamily="34" charset="0"/>
              <a:buChar char="•"/>
            </a:pPr>
            <a:r>
              <a:rPr lang="en-GB" sz="2000" dirty="0" smtClean="0">
                <a:solidFill>
                  <a:srgbClr val="000000"/>
                </a:solidFill>
                <a:latin typeface="Calibri Light" panose="020F0302020204030204"/>
              </a:rPr>
              <a:t>justified </a:t>
            </a:r>
            <a:r>
              <a:rPr lang="en-GB" sz="2000" dirty="0">
                <a:solidFill>
                  <a:srgbClr val="000000"/>
                </a:solidFill>
                <a:latin typeface="Calibri Light" panose="020F0302020204030204"/>
              </a:rPr>
              <a:t>by the (public) benefits</a:t>
            </a:r>
          </a:p>
        </p:txBody>
      </p:sp>
      <p:pic>
        <p:nvPicPr>
          <p:cNvPr id="4" name="Afbeelding 3"/>
          <p:cNvPicPr>
            <a:picLocks noChangeAspect="1"/>
          </p:cNvPicPr>
          <p:nvPr/>
        </p:nvPicPr>
        <p:blipFill rotWithShape="1">
          <a:blip r:embed="rId2"/>
          <a:srcRect l="2458" r="2746" b="10500"/>
          <a:stretch/>
        </p:blipFill>
        <p:spPr>
          <a:xfrm>
            <a:off x="2692400" y="2090068"/>
            <a:ext cx="6349999" cy="3003435"/>
          </a:xfrm>
          <a:prstGeom prst="rect">
            <a:avLst/>
          </a:prstGeom>
        </p:spPr>
      </p:pic>
    </p:spTree>
    <p:extLst>
      <p:ext uri="{BB962C8B-B14F-4D97-AF65-F5344CB8AC3E}">
        <p14:creationId xmlns:p14="http://schemas.microsoft.com/office/powerpoint/2010/main" val="130889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4424283" y="347957"/>
            <a:ext cx="3021542" cy="673629"/>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GB"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FDA / USA</a:t>
            </a:r>
            <a:endParaRPr lang="en-GB"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2" name="Afbeelding 1"/>
          <p:cNvPicPr>
            <a:picLocks noChangeAspect="1"/>
          </p:cNvPicPr>
          <p:nvPr/>
        </p:nvPicPr>
        <p:blipFill>
          <a:blip r:embed="rId2"/>
          <a:stretch>
            <a:fillRect/>
          </a:stretch>
        </p:blipFill>
        <p:spPr>
          <a:xfrm>
            <a:off x="2601304" y="1928152"/>
            <a:ext cx="6667500" cy="3810000"/>
          </a:xfrm>
          <a:prstGeom prst="rect">
            <a:avLst/>
          </a:prstGeom>
        </p:spPr>
      </p:pic>
    </p:spTree>
    <p:extLst>
      <p:ext uri="{BB962C8B-B14F-4D97-AF65-F5344CB8AC3E}">
        <p14:creationId xmlns:p14="http://schemas.microsoft.com/office/powerpoint/2010/main" val="1191974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FDA: the Food and Drug Administration </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510994" y="3896077"/>
            <a:ext cx="7766670" cy="1938992"/>
          </a:xfrm>
          <a:prstGeom prst="rect">
            <a:avLst/>
          </a:prstGeom>
        </p:spPr>
        <p:txBody>
          <a:bodyPr wrap="square">
            <a:spAutoFit/>
          </a:bodyPr>
          <a:lstStyle/>
          <a:p>
            <a:r>
              <a:rPr lang="en-GB" sz="2000" dirty="0" smtClean="0">
                <a:latin typeface="+mj-lt"/>
              </a:rPr>
              <a:t>The </a:t>
            </a:r>
            <a:r>
              <a:rPr lang="en-GB" sz="2000" dirty="0">
                <a:latin typeface="+mj-lt"/>
              </a:rPr>
              <a:t>agency </a:t>
            </a:r>
            <a:r>
              <a:rPr lang="en-GB" sz="2000" dirty="0" smtClean="0">
                <a:latin typeface="+mj-lt"/>
              </a:rPr>
              <a:t>has </a:t>
            </a:r>
            <a:r>
              <a:rPr lang="en-GB" sz="2000" dirty="0">
                <a:latin typeface="+mj-lt"/>
              </a:rPr>
              <a:t>223 field offices and 13 laboratories located throughout the </a:t>
            </a:r>
            <a:r>
              <a:rPr lang="en-GB" sz="2000" dirty="0" smtClean="0">
                <a:latin typeface="+mj-lt"/>
              </a:rPr>
              <a:t>United States. </a:t>
            </a:r>
          </a:p>
          <a:p>
            <a:r>
              <a:rPr lang="en-GB" sz="2000" dirty="0" smtClean="0">
                <a:latin typeface="+mj-lt"/>
              </a:rPr>
              <a:t>In </a:t>
            </a:r>
            <a:r>
              <a:rPr lang="en-GB" sz="2000" dirty="0">
                <a:latin typeface="+mj-lt"/>
              </a:rPr>
              <a:t>2008, the FDA began to post employees to foreign countries, including China, India, Costa Rica, Chile, Belgium, and the United Kingdom</a:t>
            </a:r>
            <a:r>
              <a:rPr lang="en-GB" sz="2000" dirty="0" smtClean="0">
                <a:latin typeface="+mj-lt"/>
              </a:rPr>
              <a:t>.</a:t>
            </a:r>
          </a:p>
          <a:p>
            <a:endParaRPr lang="en-GB" sz="2000" dirty="0">
              <a:latin typeface="+mj-lt"/>
            </a:endParaRPr>
          </a:p>
          <a:p>
            <a:r>
              <a:rPr lang="en-GB" sz="2000" dirty="0" smtClean="0">
                <a:latin typeface="+mj-lt"/>
              </a:rPr>
              <a:t>In 2010, the FDA had </a:t>
            </a:r>
            <a:r>
              <a:rPr lang="en-GB" sz="2000" b="1" dirty="0" smtClean="0">
                <a:solidFill>
                  <a:srgbClr val="7030A0"/>
                </a:solidFill>
                <a:latin typeface="+mj-lt"/>
              </a:rPr>
              <a:t>15,100 employees</a:t>
            </a:r>
            <a:r>
              <a:rPr lang="en-GB" sz="2000" dirty="0" smtClean="0">
                <a:latin typeface="+mj-lt"/>
              </a:rPr>
              <a:t>. </a:t>
            </a:r>
            <a:endParaRPr lang="en-US" sz="2000" dirty="0">
              <a:latin typeface="+mj-lt"/>
            </a:endParaRPr>
          </a:p>
        </p:txBody>
      </p:sp>
      <p:sp>
        <p:nvSpPr>
          <p:cNvPr id="4" name="Rechthoek 3"/>
          <p:cNvSpPr/>
          <p:nvPr/>
        </p:nvSpPr>
        <p:spPr>
          <a:xfrm>
            <a:off x="467704" y="1418352"/>
            <a:ext cx="10543737" cy="2246769"/>
          </a:xfrm>
          <a:prstGeom prst="rect">
            <a:avLst/>
          </a:prstGeom>
        </p:spPr>
        <p:txBody>
          <a:bodyPr wrap="square">
            <a:spAutoFit/>
          </a:bodyPr>
          <a:lstStyle/>
          <a:p>
            <a:r>
              <a:rPr lang="en-GB" sz="2000" dirty="0">
                <a:latin typeface="+mj-lt"/>
              </a:rPr>
              <a:t>The Food and Drug Administration (</a:t>
            </a:r>
            <a:r>
              <a:rPr lang="en-GB" sz="2000" dirty="0" smtClean="0">
                <a:latin typeface="+mj-lt"/>
              </a:rPr>
              <a:t>FDA) is </a:t>
            </a:r>
            <a:r>
              <a:rPr lang="en-GB" sz="2000" dirty="0">
                <a:latin typeface="+mj-lt"/>
              </a:rPr>
              <a:t>a </a:t>
            </a:r>
            <a:r>
              <a:rPr lang="en-GB" sz="2000" b="1" dirty="0">
                <a:solidFill>
                  <a:srgbClr val="7030A0"/>
                </a:solidFill>
                <a:latin typeface="+mj-lt"/>
              </a:rPr>
              <a:t>federal</a:t>
            </a:r>
            <a:r>
              <a:rPr lang="en-GB" sz="2000" dirty="0">
                <a:latin typeface="+mj-lt"/>
              </a:rPr>
              <a:t> agency of the United States </a:t>
            </a:r>
            <a:r>
              <a:rPr lang="en-GB" sz="2000" b="1" dirty="0">
                <a:solidFill>
                  <a:srgbClr val="7030A0"/>
                </a:solidFill>
                <a:latin typeface="+mj-lt"/>
              </a:rPr>
              <a:t>Department of Health and Human </a:t>
            </a:r>
            <a:r>
              <a:rPr lang="en-GB" sz="2000" b="1" dirty="0" smtClean="0">
                <a:solidFill>
                  <a:srgbClr val="7030A0"/>
                </a:solidFill>
                <a:latin typeface="+mj-lt"/>
              </a:rPr>
              <a:t>Services</a:t>
            </a:r>
            <a:r>
              <a:rPr lang="en-GB" sz="2000" dirty="0" smtClean="0">
                <a:latin typeface="+mj-lt"/>
              </a:rPr>
              <a:t>. </a:t>
            </a:r>
            <a:r>
              <a:rPr lang="en-GB" sz="2000" dirty="0">
                <a:latin typeface="+mj-lt"/>
              </a:rPr>
              <a:t>The FDA is responsible for protecting and promoting public health through </a:t>
            </a:r>
            <a:r>
              <a:rPr lang="en-GB" sz="2000" dirty="0" smtClean="0">
                <a:latin typeface="+mj-lt"/>
              </a:rPr>
              <a:t>the </a:t>
            </a:r>
            <a:r>
              <a:rPr lang="en-GB" sz="2000" dirty="0">
                <a:latin typeface="+mj-lt"/>
              </a:rPr>
              <a:t>regulation and supervision </a:t>
            </a:r>
            <a:r>
              <a:rPr lang="en-GB" sz="2000" dirty="0" smtClean="0">
                <a:latin typeface="+mj-lt"/>
              </a:rPr>
              <a:t>of: </a:t>
            </a:r>
          </a:p>
          <a:p>
            <a:pPr marL="742950" lvl="1" indent="-285750">
              <a:buFont typeface="Arial" panose="020B0604020202020204" pitchFamily="34" charset="0"/>
              <a:buChar char="•"/>
            </a:pPr>
            <a:r>
              <a:rPr lang="en-GB" sz="2000" dirty="0" smtClean="0">
                <a:latin typeface="+mj-lt"/>
              </a:rPr>
              <a:t>food </a:t>
            </a:r>
            <a:r>
              <a:rPr lang="en-GB" sz="2000" dirty="0">
                <a:latin typeface="+mj-lt"/>
              </a:rPr>
              <a:t>safety, </a:t>
            </a:r>
            <a:r>
              <a:rPr lang="en-GB" sz="2000" dirty="0" smtClean="0">
                <a:latin typeface="+mj-lt"/>
              </a:rPr>
              <a:t>tobacco </a:t>
            </a:r>
            <a:r>
              <a:rPr lang="en-GB" sz="2000" dirty="0">
                <a:latin typeface="+mj-lt"/>
              </a:rPr>
              <a:t>products, dietary supplements, prescription and over-the-counter pharmaceutical drugs (medications), vaccines, biopharmaceuticals, blood transfusions, </a:t>
            </a:r>
            <a:r>
              <a:rPr lang="en-GB" sz="2000" b="1" dirty="0">
                <a:solidFill>
                  <a:srgbClr val="7030A0"/>
                </a:solidFill>
                <a:latin typeface="+mj-lt"/>
              </a:rPr>
              <a:t>medical devices</a:t>
            </a:r>
            <a:r>
              <a:rPr lang="en-GB" sz="2000" dirty="0">
                <a:latin typeface="+mj-lt"/>
              </a:rPr>
              <a:t>, electromagnetic radiation emitting devices (ERED), cosmetics, animal foods &amp; </a:t>
            </a:r>
            <a:r>
              <a:rPr lang="en-GB" sz="2000" dirty="0" smtClean="0">
                <a:latin typeface="+mj-lt"/>
              </a:rPr>
              <a:t>feed </a:t>
            </a:r>
            <a:r>
              <a:rPr lang="en-GB" sz="2000" dirty="0">
                <a:latin typeface="+mj-lt"/>
              </a:rPr>
              <a:t>and veterinary products.</a:t>
            </a:r>
          </a:p>
        </p:txBody>
      </p:sp>
      <p:pic>
        <p:nvPicPr>
          <p:cNvPr id="5" name="Afbeelding 4"/>
          <p:cNvPicPr>
            <a:picLocks noChangeAspect="1"/>
          </p:cNvPicPr>
          <p:nvPr/>
        </p:nvPicPr>
        <p:blipFill>
          <a:blip r:embed="rId2"/>
          <a:stretch>
            <a:fillRect/>
          </a:stretch>
        </p:blipFill>
        <p:spPr>
          <a:xfrm>
            <a:off x="9116404" y="3798638"/>
            <a:ext cx="2286000" cy="2286000"/>
          </a:xfrm>
          <a:prstGeom prst="rect">
            <a:avLst/>
          </a:prstGeom>
        </p:spPr>
      </p:pic>
    </p:spTree>
    <p:extLst>
      <p:ext uri="{BB962C8B-B14F-4D97-AF65-F5344CB8AC3E}">
        <p14:creationId xmlns:p14="http://schemas.microsoft.com/office/powerpoint/2010/main" val="3447553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FDA: the Food and Drug Administration </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 name="Rechthoek 1"/>
          <p:cNvSpPr/>
          <p:nvPr/>
        </p:nvSpPr>
        <p:spPr>
          <a:xfrm>
            <a:off x="525991" y="1494551"/>
            <a:ext cx="10260542" cy="1323439"/>
          </a:xfrm>
          <a:prstGeom prst="rect">
            <a:avLst/>
          </a:prstGeom>
        </p:spPr>
        <p:txBody>
          <a:bodyPr wrap="square">
            <a:spAutoFit/>
          </a:bodyPr>
          <a:lstStyle/>
          <a:p>
            <a:r>
              <a:rPr lang="en-GB" sz="2000" dirty="0">
                <a:latin typeface="+mj-lt"/>
              </a:rPr>
              <a:t>The FDA regulates more than </a:t>
            </a:r>
            <a:r>
              <a:rPr lang="en-GB" sz="2000" b="1" dirty="0">
                <a:solidFill>
                  <a:srgbClr val="7030A0"/>
                </a:solidFill>
                <a:latin typeface="+mj-lt"/>
              </a:rPr>
              <a:t>US$1 trillion </a:t>
            </a:r>
            <a:r>
              <a:rPr lang="en-GB" sz="2000" dirty="0">
                <a:latin typeface="+mj-lt"/>
              </a:rPr>
              <a:t>worth of consumer goods, about </a:t>
            </a:r>
            <a:r>
              <a:rPr lang="en-GB" sz="2000" b="1" dirty="0">
                <a:solidFill>
                  <a:srgbClr val="7030A0"/>
                </a:solidFill>
                <a:latin typeface="+mj-lt"/>
              </a:rPr>
              <a:t>25% of consumer expenditures </a:t>
            </a:r>
            <a:r>
              <a:rPr lang="en-GB" sz="2000" dirty="0">
                <a:latin typeface="+mj-lt"/>
              </a:rPr>
              <a:t>in the United States. This includes $466 billion in food sales, $275 billion in drugs, $60 billion in cosmetics and $18 billion in vitamin supplements. Much of these expenditures are for goods imported into the United States; </a:t>
            </a:r>
            <a:r>
              <a:rPr lang="en-GB" sz="2000" b="1" dirty="0">
                <a:solidFill>
                  <a:srgbClr val="7030A0"/>
                </a:solidFill>
                <a:latin typeface="+mj-lt"/>
              </a:rPr>
              <a:t>the FDA is responsible for monitoring imports</a:t>
            </a:r>
            <a:r>
              <a:rPr lang="en-GB" sz="2000" dirty="0" smtClean="0">
                <a:latin typeface="+mj-lt"/>
              </a:rPr>
              <a:t>.</a:t>
            </a:r>
            <a:endParaRPr lang="en-GB" sz="2000" dirty="0">
              <a:latin typeface="+mj-lt"/>
            </a:endParaRPr>
          </a:p>
        </p:txBody>
      </p:sp>
      <p:sp>
        <p:nvSpPr>
          <p:cNvPr id="3" name="Rechthoek 2"/>
          <p:cNvSpPr/>
          <p:nvPr/>
        </p:nvSpPr>
        <p:spPr>
          <a:xfrm>
            <a:off x="525991" y="3202319"/>
            <a:ext cx="6096000" cy="1631216"/>
          </a:xfrm>
          <a:prstGeom prst="rect">
            <a:avLst/>
          </a:prstGeom>
        </p:spPr>
        <p:txBody>
          <a:bodyPr>
            <a:spAutoFit/>
          </a:bodyPr>
          <a:lstStyle/>
          <a:p>
            <a:pPr lvl="0"/>
            <a:r>
              <a:rPr lang="en-GB" sz="2000" dirty="0">
                <a:solidFill>
                  <a:srgbClr val="000000"/>
                </a:solidFill>
                <a:latin typeface="Calibri Light" panose="020F0302020204030204"/>
              </a:rPr>
              <a:t>The FDA's federal budget request for fiscal year (FY) 2012 totalled </a:t>
            </a:r>
            <a:r>
              <a:rPr lang="en-GB" sz="2000" b="1" dirty="0">
                <a:solidFill>
                  <a:srgbClr val="7030A0"/>
                </a:solidFill>
                <a:latin typeface="Calibri Light" panose="020F0302020204030204"/>
              </a:rPr>
              <a:t>$4.4 billion</a:t>
            </a:r>
            <a:r>
              <a:rPr lang="en-GB" sz="2000" dirty="0">
                <a:solidFill>
                  <a:srgbClr val="000000"/>
                </a:solidFill>
                <a:latin typeface="Calibri Light" panose="020F0302020204030204"/>
              </a:rPr>
              <a:t>. About $2 billion of this budget is generated by user fees. Pharmaceutical firms pay the majority of these fees, which are used to expedite drug reviews.</a:t>
            </a:r>
            <a:endParaRPr lang="en-US" sz="2000" dirty="0">
              <a:solidFill>
                <a:srgbClr val="000000"/>
              </a:solidFill>
              <a:latin typeface="Calibri Light" panose="020F0302020204030204"/>
            </a:endParaRPr>
          </a:p>
        </p:txBody>
      </p:sp>
      <p:pic>
        <p:nvPicPr>
          <p:cNvPr id="4" name="Afbeelding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98858" y="3202319"/>
            <a:ext cx="3259666" cy="2793999"/>
          </a:xfrm>
          <a:prstGeom prst="rect">
            <a:avLst/>
          </a:prstGeom>
        </p:spPr>
      </p:pic>
    </p:spTree>
    <p:extLst>
      <p:ext uri="{BB962C8B-B14F-4D97-AF65-F5344CB8AC3E}">
        <p14:creationId xmlns:p14="http://schemas.microsoft.com/office/powerpoint/2010/main" val="3669319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FDA: the </a:t>
            </a:r>
            <a:r>
              <a:rPr lang="en-GB" sz="4000" b="1" kern="0" dirty="0" err="1">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Center</a:t>
            </a:r>
            <a:r>
              <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 for Devices and Radiological </a:t>
            </a:r>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Health</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749141" y="1489100"/>
            <a:ext cx="10653263" cy="2246769"/>
          </a:xfrm>
          <a:prstGeom prst="rect">
            <a:avLst/>
          </a:prstGeom>
        </p:spPr>
        <p:txBody>
          <a:bodyPr wrap="square">
            <a:spAutoFit/>
          </a:bodyPr>
          <a:lstStyle/>
          <a:p>
            <a:r>
              <a:rPr lang="en-GB" sz="2000" dirty="0" smtClean="0">
                <a:latin typeface="+mj-lt"/>
              </a:rPr>
              <a:t>The </a:t>
            </a:r>
            <a:r>
              <a:rPr lang="en-GB" sz="2000" b="1" dirty="0" err="1">
                <a:solidFill>
                  <a:srgbClr val="7030A0"/>
                </a:solidFill>
                <a:latin typeface="+mj-lt"/>
              </a:rPr>
              <a:t>Center</a:t>
            </a:r>
            <a:r>
              <a:rPr lang="en-GB" sz="2000" b="1" dirty="0">
                <a:solidFill>
                  <a:srgbClr val="7030A0"/>
                </a:solidFill>
                <a:latin typeface="+mj-lt"/>
              </a:rPr>
              <a:t> for Devices and Radiological Health (CDRH) </a:t>
            </a:r>
            <a:r>
              <a:rPr lang="en-GB" sz="2000" dirty="0">
                <a:latin typeface="+mj-lt"/>
              </a:rPr>
              <a:t>is the branch of the FDA responsible for </a:t>
            </a:r>
            <a:endParaRPr lang="en-GB" sz="2000" dirty="0" smtClean="0">
              <a:latin typeface="+mj-lt"/>
            </a:endParaRPr>
          </a:p>
          <a:p>
            <a:pPr marL="800100" lvl="1" indent="-342900">
              <a:buFont typeface="Arial" panose="020B0604020202020204" pitchFamily="34" charset="0"/>
              <a:buChar char="•"/>
            </a:pPr>
            <a:r>
              <a:rPr lang="en-GB" sz="2000" dirty="0" smtClean="0">
                <a:latin typeface="+mj-lt"/>
              </a:rPr>
              <a:t>regulating </a:t>
            </a:r>
            <a:r>
              <a:rPr lang="en-GB" sz="2000" dirty="0">
                <a:latin typeface="+mj-lt"/>
              </a:rPr>
              <a:t>firms who manufacture, repackage, relabel, and/or import </a:t>
            </a:r>
            <a:r>
              <a:rPr lang="en-GB" sz="2000" b="1" dirty="0">
                <a:solidFill>
                  <a:srgbClr val="7030A0"/>
                </a:solidFill>
                <a:latin typeface="+mj-lt"/>
              </a:rPr>
              <a:t>medical devices </a:t>
            </a:r>
            <a:r>
              <a:rPr lang="en-GB" sz="2000" dirty="0">
                <a:latin typeface="+mj-lt"/>
              </a:rPr>
              <a:t>sold in the United States. </a:t>
            </a:r>
            <a:endParaRPr lang="en-GB" sz="2000" dirty="0" smtClean="0">
              <a:latin typeface="+mj-lt"/>
            </a:endParaRPr>
          </a:p>
          <a:p>
            <a:pPr marL="800100" lvl="1" indent="-342900">
              <a:buFont typeface="Arial" panose="020B0604020202020204" pitchFamily="34" charset="0"/>
              <a:buChar char="•"/>
            </a:pPr>
            <a:r>
              <a:rPr lang="en-GB" sz="2000" dirty="0" smtClean="0">
                <a:latin typeface="+mj-lt"/>
              </a:rPr>
              <a:t>the </a:t>
            </a:r>
            <a:r>
              <a:rPr lang="en-GB" sz="2000" b="1" dirty="0" smtClean="0">
                <a:solidFill>
                  <a:srgbClr val="7030A0"/>
                </a:solidFill>
                <a:latin typeface="+mj-lt"/>
              </a:rPr>
              <a:t>pre-market </a:t>
            </a:r>
            <a:r>
              <a:rPr lang="en-GB" sz="2000" b="1" dirty="0">
                <a:solidFill>
                  <a:srgbClr val="7030A0"/>
                </a:solidFill>
                <a:latin typeface="+mj-lt"/>
              </a:rPr>
              <a:t>approval </a:t>
            </a:r>
            <a:r>
              <a:rPr lang="en-GB" sz="2000" dirty="0">
                <a:latin typeface="+mj-lt"/>
              </a:rPr>
              <a:t>of all medical devices, as well as overseeing the </a:t>
            </a:r>
            <a:r>
              <a:rPr lang="en-GB" sz="2000" b="1" dirty="0">
                <a:solidFill>
                  <a:srgbClr val="7030A0"/>
                </a:solidFill>
                <a:latin typeface="+mj-lt"/>
              </a:rPr>
              <a:t>manufacturing, performance and safety </a:t>
            </a:r>
            <a:r>
              <a:rPr lang="en-GB" sz="2000" dirty="0">
                <a:latin typeface="+mj-lt"/>
              </a:rPr>
              <a:t>of these devices</a:t>
            </a:r>
            <a:r>
              <a:rPr lang="en-GB" sz="2000" dirty="0" smtClean="0">
                <a:latin typeface="+mj-lt"/>
              </a:rPr>
              <a:t>. </a:t>
            </a:r>
            <a:r>
              <a:rPr lang="en-GB" sz="2000" dirty="0">
                <a:latin typeface="+mj-lt"/>
              </a:rPr>
              <a:t>In addition, CDRH regulates radiation-emitting electronic products (medical and non-medical) such as lasers, x-ray systems, ultrasound equipment, microwave ovens and </a:t>
            </a:r>
            <a:r>
              <a:rPr lang="en-GB" sz="2000" dirty="0" err="1">
                <a:latin typeface="+mj-lt"/>
              </a:rPr>
              <a:t>color</a:t>
            </a:r>
            <a:r>
              <a:rPr lang="en-GB" sz="2000" dirty="0">
                <a:latin typeface="+mj-lt"/>
              </a:rPr>
              <a:t> televisions</a:t>
            </a:r>
            <a:r>
              <a:rPr lang="en-GB" sz="2000" dirty="0" smtClean="0">
                <a:latin typeface="+mj-lt"/>
              </a:rPr>
              <a:t>.</a:t>
            </a:r>
            <a:endParaRPr lang="en-GB" sz="2000" dirty="0">
              <a:latin typeface="+mj-lt"/>
            </a:endParaRPr>
          </a:p>
        </p:txBody>
      </p:sp>
      <p:sp>
        <p:nvSpPr>
          <p:cNvPr id="2" name="Rechthoek 1"/>
          <p:cNvSpPr/>
          <p:nvPr/>
        </p:nvSpPr>
        <p:spPr>
          <a:xfrm>
            <a:off x="749141" y="4116743"/>
            <a:ext cx="7398809" cy="1938992"/>
          </a:xfrm>
          <a:prstGeom prst="rect">
            <a:avLst/>
          </a:prstGeom>
        </p:spPr>
        <p:txBody>
          <a:bodyPr wrap="square">
            <a:spAutoFit/>
          </a:bodyPr>
          <a:lstStyle/>
          <a:p>
            <a:pPr lvl="0"/>
            <a:r>
              <a:rPr lang="en-GB" sz="2000" dirty="0">
                <a:solidFill>
                  <a:srgbClr val="000000"/>
                </a:solidFill>
                <a:latin typeface="+mj-lt"/>
              </a:rPr>
              <a:t>CDRH regulatory powers include the </a:t>
            </a:r>
            <a:r>
              <a:rPr lang="en-GB" sz="2000" b="1" dirty="0" smtClean="0">
                <a:solidFill>
                  <a:srgbClr val="7030A0"/>
                </a:solidFill>
                <a:latin typeface="+mj-lt"/>
              </a:rPr>
              <a:t>authority:</a:t>
            </a:r>
            <a:r>
              <a:rPr lang="en-GB" sz="2000" dirty="0" smtClean="0">
                <a:solidFill>
                  <a:srgbClr val="000000"/>
                </a:solidFill>
                <a:latin typeface="+mj-lt"/>
              </a:rPr>
              <a:t> </a:t>
            </a:r>
            <a:endParaRPr lang="en-GB" sz="2000" dirty="0">
              <a:solidFill>
                <a:srgbClr val="000000"/>
              </a:solidFill>
              <a:latin typeface="+mj-lt"/>
            </a:endParaRPr>
          </a:p>
          <a:p>
            <a:pPr marL="800100" lvl="1" indent="-342900">
              <a:buFont typeface="Arial" panose="020B0604020202020204" pitchFamily="34" charset="0"/>
              <a:buChar char="•"/>
            </a:pPr>
            <a:r>
              <a:rPr lang="en-GB" sz="2000" dirty="0">
                <a:solidFill>
                  <a:srgbClr val="000000"/>
                </a:solidFill>
                <a:latin typeface="+mj-lt"/>
              </a:rPr>
              <a:t>to </a:t>
            </a:r>
            <a:r>
              <a:rPr lang="en-GB" sz="2000" b="1" dirty="0">
                <a:solidFill>
                  <a:srgbClr val="7030A0"/>
                </a:solidFill>
                <a:latin typeface="+mj-lt"/>
              </a:rPr>
              <a:t>require certain technical reports </a:t>
            </a:r>
            <a:r>
              <a:rPr lang="en-GB" sz="2000" dirty="0">
                <a:solidFill>
                  <a:srgbClr val="000000"/>
                </a:solidFill>
                <a:latin typeface="+mj-lt"/>
              </a:rPr>
              <a:t>from the manufacturers or importers of regulated products, </a:t>
            </a:r>
          </a:p>
          <a:p>
            <a:pPr marL="800100" lvl="1" indent="-342900">
              <a:buFont typeface="Arial" panose="020B0604020202020204" pitchFamily="34" charset="0"/>
              <a:buChar char="•"/>
            </a:pPr>
            <a:r>
              <a:rPr lang="en-GB" sz="2000" dirty="0">
                <a:solidFill>
                  <a:srgbClr val="000000"/>
                </a:solidFill>
                <a:latin typeface="+mj-lt"/>
              </a:rPr>
              <a:t>to </a:t>
            </a:r>
            <a:r>
              <a:rPr lang="en-GB" sz="2000" b="1" dirty="0">
                <a:solidFill>
                  <a:srgbClr val="7030A0"/>
                </a:solidFill>
                <a:latin typeface="+mj-lt"/>
              </a:rPr>
              <a:t>declare regulated products defective</a:t>
            </a:r>
            <a:r>
              <a:rPr lang="en-GB" sz="2000" dirty="0">
                <a:solidFill>
                  <a:srgbClr val="000000"/>
                </a:solidFill>
                <a:latin typeface="+mj-lt"/>
              </a:rPr>
              <a:t>, and </a:t>
            </a:r>
          </a:p>
          <a:p>
            <a:pPr marL="800100" lvl="1" indent="-342900">
              <a:buFont typeface="Arial" panose="020B0604020202020204" pitchFamily="34" charset="0"/>
              <a:buChar char="•"/>
            </a:pPr>
            <a:r>
              <a:rPr lang="en-GB" sz="2000" dirty="0">
                <a:solidFill>
                  <a:srgbClr val="000000"/>
                </a:solidFill>
                <a:latin typeface="+mj-lt"/>
              </a:rPr>
              <a:t>to order the </a:t>
            </a:r>
            <a:r>
              <a:rPr lang="en-GB" sz="2000" b="1" dirty="0">
                <a:solidFill>
                  <a:srgbClr val="7030A0"/>
                </a:solidFill>
                <a:latin typeface="+mj-lt"/>
              </a:rPr>
              <a:t>recall of defective or noncompliant products</a:t>
            </a:r>
            <a:r>
              <a:rPr lang="en-GB" sz="2000" dirty="0">
                <a:solidFill>
                  <a:srgbClr val="000000"/>
                </a:solidFill>
                <a:latin typeface="+mj-lt"/>
              </a:rPr>
              <a:t>. </a:t>
            </a:r>
          </a:p>
          <a:p>
            <a:pPr lvl="0"/>
            <a:r>
              <a:rPr lang="en-GB" sz="2000" dirty="0">
                <a:solidFill>
                  <a:srgbClr val="000000"/>
                </a:solidFill>
                <a:latin typeface="+mj-lt"/>
              </a:rPr>
              <a:t>CDRH also conducts limited amounts of direct product testing.</a:t>
            </a:r>
            <a:endParaRPr lang="en-US" sz="2000" dirty="0">
              <a:solidFill>
                <a:srgbClr val="000000"/>
              </a:solidFill>
              <a:latin typeface="+mj-lt"/>
            </a:endParaRPr>
          </a:p>
        </p:txBody>
      </p:sp>
      <p:pic>
        <p:nvPicPr>
          <p:cNvPr id="7" name="Afbeelding 6"/>
          <p:cNvPicPr>
            <a:picLocks noChangeAspect="1"/>
          </p:cNvPicPr>
          <p:nvPr/>
        </p:nvPicPr>
        <p:blipFill>
          <a:blip r:embed="rId2"/>
          <a:stretch>
            <a:fillRect/>
          </a:stretch>
        </p:blipFill>
        <p:spPr>
          <a:xfrm>
            <a:off x="9194800" y="3915656"/>
            <a:ext cx="2089071" cy="2176116"/>
          </a:xfrm>
          <a:prstGeom prst="rect">
            <a:avLst/>
          </a:prstGeom>
        </p:spPr>
      </p:pic>
    </p:spTree>
    <p:extLst>
      <p:ext uri="{BB962C8B-B14F-4D97-AF65-F5344CB8AC3E}">
        <p14:creationId xmlns:p14="http://schemas.microsoft.com/office/powerpoint/2010/main" val="146401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FDA: General Controls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3" name="Rechthoek 2"/>
          <p:cNvSpPr/>
          <p:nvPr/>
        </p:nvSpPr>
        <p:spPr>
          <a:xfrm>
            <a:off x="956654" y="1374186"/>
            <a:ext cx="9956800" cy="400110"/>
          </a:xfrm>
          <a:prstGeom prst="rect">
            <a:avLst/>
          </a:prstGeom>
        </p:spPr>
        <p:txBody>
          <a:bodyPr wrap="square">
            <a:spAutoFit/>
          </a:bodyPr>
          <a:lstStyle/>
          <a:p>
            <a:pPr lvl="0"/>
            <a:r>
              <a:rPr lang="en-GB" sz="2000" dirty="0">
                <a:solidFill>
                  <a:srgbClr val="000000"/>
                </a:solidFill>
              </a:rPr>
              <a:t>General controls are the minimum regulations that apply to all FDA regulated medical </a:t>
            </a:r>
            <a:r>
              <a:rPr lang="en-GB" sz="2000" dirty="0" smtClean="0">
                <a:solidFill>
                  <a:srgbClr val="000000"/>
                </a:solidFill>
              </a:rPr>
              <a:t>devices.</a:t>
            </a:r>
          </a:p>
        </p:txBody>
      </p:sp>
      <p:pic>
        <p:nvPicPr>
          <p:cNvPr id="4" name="Afbeelding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252133" y="1966484"/>
            <a:ext cx="7332134" cy="4338541"/>
          </a:xfrm>
          <a:prstGeom prst="rect">
            <a:avLst/>
          </a:prstGeom>
        </p:spPr>
      </p:pic>
    </p:spTree>
    <p:extLst>
      <p:ext uri="{BB962C8B-B14F-4D97-AF65-F5344CB8AC3E}">
        <p14:creationId xmlns:p14="http://schemas.microsoft.com/office/powerpoint/2010/main" val="2249281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kstvak 13"/>
          <p:cNvSpPr txBox="1"/>
          <p:nvPr/>
        </p:nvSpPr>
        <p:spPr>
          <a:xfrm>
            <a:off x="0" y="6504798"/>
            <a:ext cx="12192000" cy="276999"/>
          </a:xfrm>
          <a:prstGeom prst="rect">
            <a:avLst/>
          </a:prstGeom>
          <a:noFill/>
        </p:spPr>
        <p:txBody>
          <a:bodyPr wrap="square" rtlCol="0">
            <a:spAutoFit/>
          </a:bodyPr>
          <a:lstStyle/>
          <a:p>
            <a:pPr algn="ctr"/>
            <a:r>
              <a:rPr lang="en-GB" sz="1200" dirty="0" smtClean="0"/>
              <a:t>dr. Chris R. Mol, BME, NORTEC, 2015 </a:t>
            </a:r>
            <a:endParaRPr lang="en-GB" sz="1200" dirty="0"/>
          </a:p>
        </p:txBody>
      </p:sp>
      <p:sp>
        <p:nvSpPr>
          <p:cNvPr id="6" name="Titel 1"/>
          <p:cNvSpPr txBox="1">
            <a:spLocks/>
          </p:cNvSpPr>
          <p:nvPr/>
        </p:nvSpPr>
        <p:spPr>
          <a:xfrm>
            <a:off x="8288867" y="6443133"/>
            <a:ext cx="3891279" cy="350092"/>
          </a:xfrm>
          <a:prstGeom prst="rect">
            <a:avLst/>
          </a:prstGeom>
        </p:spPr>
        <p:txBody>
          <a:bodyPr vert="horz" lIns="91440" tIns="45720" rIns="91440" bIns="45720" rtlCol="0" anchor="b">
            <a:normAutofit lnSpcReduction="10000"/>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Government </a:t>
            </a:r>
            <a:r>
              <a:rPr lang="en-GB" sz="2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R</a:t>
            </a:r>
            <a:r>
              <a:rPr lang="en-GB" sz="2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egulatory Agencies</a:t>
            </a:r>
            <a:endParaRPr lang="en-GB" sz="2000" dirty="0"/>
          </a:p>
        </p:txBody>
      </p:sp>
      <p:cxnSp>
        <p:nvCxnSpPr>
          <p:cNvPr id="11" name="Rechte verbindingslijn 10"/>
          <p:cNvCxnSpPr/>
          <p:nvPr/>
        </p:nvCxnSpPr>
        <p:spPr>
          <a:xfrm flipV="1">
            <a:off x="467704" y="1265846"/>
            <a:ext cx="10934700" cy="18989"/>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vak 7"/>
          <p:cNvSpPr txBox="1"/>
          <p:nvPr/>
        </p:nvSpPr>
        <p:spPr>
          <a:xfrm>
            <a:off x="35104" y="6458001"/>
            <a:ext cx="377026" cy="369332"/>
          </a:xfrm>
          <a:prstGeom prst="rect">
            <a:avLst/>
          </a:prstGeom>
          <a:noFill/>
        </p:spPr>
        <p:txBody>
          <a:bodyPr wrap="none" rtlCol="0">
            <a:spAutoFit/>
          </a:bodyPr>
          <a:lstStyle/>
          <a:p>
            <a:r>
              <a:rPr lang="en-US" dirty="0" smtClean="0"/>
              <a:t>©</a:t>
            </a:r>
            <a:endParaRPr lang="en-US" dirty="0"/>
          </a:p>
        </p:txBody>
      </p:sp>
      <p:sp>
        <p:nvSpPr>
          <p:cNvPr id="9" name="Titel 1"/>
          <p:cNvSpPr txBox="1">
            <a:spLocks/>
          </p:cNvSpPr>
          <p:nvPr/>
        </p:nvSpPr>
        <p:spPr>
          <a:xfrm>
            <a:off x="525991" y="473098"/>
            <a:ext cx="11140018" cy="673629"/>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GB" sz="40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FDA: General Controls</a:t>
            </a:r>
            <a:endParaRPr lang="en-GB" sz="4000"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2" name="Rechthoek 1"/>
          <p:cNvSpPr/>
          <p:nvPr/>
        </p:nvSpPr>
        <p:spPr>
          <a:xfrm>
            <a:off x="1240366" y="2602491"/>
            <a:ext cx="9152467" cy="2246769"/>
          </a:xfrm>
          <a:prstGeom prst="rect">
            <a:avLst/>
          </a:prstGeom>
        </p:spPr>
        <p:txBody>
          <a:bodyPr wrap="square">
            <a:spAutoFit/>
          </a:bodyPr>
          <a:lstStyle/>
          <a:p>
            <a:pPr marL="457200" indent="-457200">
              <a:spcBef>
                <a:spcPts val="600"/>
              </a:spcBef>
              <a:buFont typeface="+mj-lt"/>
              <a:buAutoNum type="arabicPeriod"/>
            </a:pPr>
            <a:r>
              <a:rPr lang="en-GB" sz="2000" b="1" dirty="0" smtClean="0">
                <a:solidFill>
                  <a:srgbClr val="7030A0"/>
                </a:solidFill>
                <a:latin typeface="+mj-lt"/>
              </a:rPr>
              <a:t>establishment registration </a:t>
            </a:r>
            <a:r>
              <a:rPr lang="en-GB" sz="2000" dirty="0" smtClean="0">
                <a:latin typeface="+mj-lt"/>
              </a:rPr>
              <a:t>— for e.g. manufacturers</a:t>
            </a:r>
            <a:r>
              <a:rPr lang="en-GB" sz="2000" dirty="0">
                <a:latin typeface="+mj-lt"/>
              </a:rPr>
              <a:t>, </a:t>
            </a:r>
            <a:r>
              <a:rPr lang="en-GB" sz="2000" dirty="0" smtClean="0">
                <a:latin typeface="+mj-lt"/>
              </a:rPr>
              <a:t>distributors </a:t>
            </a:r>
            <a:r>
              <a:rPr lang="en-GB" sz="2000" dirty="0">
                <a:latin typeface="+mj-lt"/>
              </a:rPr>
              <a:t>and foreign </a:t>
            </a:r>
            <a:r>
              <a:rPr lang="en-GB" sz="2000" dirty="0" smtClean="0">
                <a:latin typeface="+mj-lt"/>
              </a:rPr>
              <a:t>firms</a:t>
            </a:r>
            <a:endParaRPr lang="en-GB" sz="2000" dirty="0">
              <a:latin typeface="+mj-lt"/>
            </a:endParaRPr>
          </a:p>
          <a:p>
            <a:pPr marL="457200" indent="-457200">
              <a:spcBef>
                <a:spcPts val="600"/>
              </a:spcBef>
              <a:buFont typeface="+mj-lt"/>
              <a:buAutoNum type="arabicPeriod"/>
            </a:pPr>
            <a:r>
              <a:rPr lang="en-GB" sz="2000" b="1" dirty="0" smtClean="0">
                <a:solidFill>
                  <a:srgbClr val="7030A0"/>
                </a:solidFill>
                <a:latin typeface="+mj-lt"/>
              </a:rPr>
              <a:t>device listing </a:t>
            </a:r>
            <a:r>
              <a:rPr lang="en-GB" sz="2000" dirty="0" smtClean="0">
                <a:latin typeface="+mj-lt"/>
              </a:rPr>
              <a:t>— listing </a:t>
            </a:r>
            <a:r>
              <a:rPr lang="en-GB" sz="2000" dirty="0">
                <a:latin typeface="+mj-lt"/>
              </a:rPr>
              <a:t>with FDA of all devices to be marketed;</a:t>
            </a:r>
          </a:p>
          <a:p>
            <a:pPr marL="457200" indent="-457200">
              <a:spcBef>
                <a:spcPts val="600"/>
              </a:spcBef>
              <a:buFont typeface="+mj-lt"/>
              <a:buAutoNum type="arabicPeriod"/>
            </a:pPr>
            <a:r>
              <a:rPr lang="en-GB" sz="2000" b="1" dirty="0" smtClean="0">
                <a:solidFill>
                  <a:srgbClr val="7030A0"/>
                </a:solidFill>
                <a:latin typeface="+mj-lt"/>
              </a:rPr>
              <a:t>good </a:t>
            </a:r>
            <a:r>
              <a:rPr lang="en-GB" sz="2000" b="1" dirty="0">
                <a:solidFill>
                  <a:srgbClr val="7030A0"/>
                </a:solidFill>
                <a:latin typeface="+mj-lt"/>
              </a:rPr>
              <a:t>manufacturing practices (GMP)—</a:t>
            </a:r>
            <a:r>
              <a:rPr lang="en-GB" sz="2000" dirty="0">
                <a:latin typeface="+mj-lt"/>
              </a:rPr>
              <a:t>manufacturing of devices in </a:t>
            </a:r>
            <a:r>
              <a:rPr lang="en-GB" sz="2000" dirty="0" smtClean="0">
                <a:latin typeface="+mj-lt"/>
              </a:rPr>
              <a:t>accordance with </a:t>
            </a:r>
            <a:r>
              <a:rPr lang="en-GB" sz="2000" dirty="0">
                <a:latin typeface="+mj-lt"/>
              </a:rPr>
              <a:t>the Quality Systems Regulation (QSR</a:t>
            </a:r>
            <a:r>
              <a:rPr lang="en-GB" sz="2000" dirty="0" smtClean="0">
                <a:latin typeface="+mj-lt"/>
              </a:rPr>
              <a:t>)</a:t>
            </a:r>
          </a:p>
          <a:p>
            <a:pPr marL="457200" indent="-457200">
              <a:spcBef>
                <a:spcPts val="600"/>
              </a:spcBef>
              <a:buFont typeface="+mj-lt"/>
              <a:buAutoNum type="arabicPeriod"/>
            </a:pPr>
            <a:r>
              <a:rPr lang="en-GB" sz="2000" b="1" dirty="0" smtClean="0">
                <a:solidFill>
                  <a:srgbClr val="7030A0"/>
                </a:solidFill>
                <a:latin typeface="+mj-lt"/>
              </a:rPr>
              <a:t>labelling</a:t>
            </a:r>
            <a:r>
              <a:rPr lang="en-GB" sz="2000" dirty="0" smtClean="0">
                <a:latin typeface="+mj-lt"/>
              </a:rPr>
              <a:t> — labelling </a:t>
            </a:r>
            <a:r>
              <a:rPr lang="en-GB" sz="2000" dirty="0">
                <a:latin typeface="+mj-lt"/>
              </a:rPr>
              <a:t>of devices or in vitro diagnostic products</a:t>
            </a:r>
            <a:r>
              <a:rPr lang="en-GB" sz="2000" dirty="0" smtClean="0">
                <a:latin typeface="+mj-lt"/>
              </a:rPr>
              <a:t>; </a:t>
            </a:r>
          </a:p>
          <a:p>
            <a:pPr marL="457200" indent="-457200">
              <a:spcBef>
                <a:spcPts val="600"/>
              </a:spcBef>
              <a:buFont typeface="+mj-lt"/>
              <a:buAutoNum type="arabicPeriod"/>
            </a:pPr>
            <a:r>
              <a:rPr lang="en-GB" sz="2000" b="1" dirty="0" smtClean="0">
                <a:solidFill>
                  <a:srgbClr val="7030A0"/>
                </a:solidFill>
                <a:latin typeface="+mj-lt"/>
              </a:rPr>
              <a:t>premarket notification </a:t>
            </a:r>
            <a:r>
              <a:rPr lang="en-GB" sz="2000" dirty="0" smtClean="0">
                <a:latin typeface="+mj-lt"/>
              </a:rPr>
              <a:t>— submission </a:t>
            </a:r>
            <a:r>
              <a:rPr lang="en-GB" sz="2000" dirty="0">
                <a:latin typeface="+mj-lt"/>
              </a:rPr>
              <a:t>to FDA of a premarket notification 510(k).</a:t>
            </a:r>
            <a:endParaRPr lang="en-US" sz="2000" dirty="0">
              <a:latin typeface="+mj-lt"/>
            </a:endParaRPr>
          </a:p>
        </p:txBody>
      </p:sp>
      <p:sp>
        <p:nvSpPr>
          <p:cNvPr id="3" name="Rechthoek 2"/>
          <p:cNvSpPr/>
          <p:nvPr/>
        </p:nvSpPr>
        <p:spPr>
          <a:xfrm>
            <a:off x="838200" y="1630283"/>
            <a:ext cx="9956800" cy="400110"/>
          </a:xfrm>
          <a:prstGeom prst="rect">
            <a:avLst/>
          </a:prstGeom>
        </p:spPr>
        <p:txBody>
          <a:bodyPr wrap="square">
            <a:spAutoFit/>
          </a:bodyPr>
          <a:lstStyle/>
          <a:p>
            <a:pPr lvl="0"/>
            <a:r>
              <a:rPr lang="en-GB" sz="2000" dirty="0" smtClean="0">
                <a:solidFill>
                  <a:srgbClr val="000000"/>
                </a:solidFill>
              </a:rPr>
              <a:t>General controls include the next five elements:</a:t>
            </a:r>
            <a:endParaRPr lang="en-GB" sz="2000" dirty="0">
              <a:solidFill>
                <a:srgbClr val="000000"/>
              </a:solidFill>
            </a:endParaRPr>
          </a:p>
        </p:txBody>
      </p:sp>
    </p:spTree>
    <p:extLst>
      <p:ext uri="{BB962C8B-B14F-4D97-AF65-F5344CB8AC3E}">
        <p14:creationId xmlns:p14="http://schemas.microsoft.com/office/powerpoint/2010/main" val="2200851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rugblik">
  <a:themeElements>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Terugbli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2242</TotalTime>
  <Words>2074</Words>
  <Application>Microsoft Office PowerPoint</Application>
  <PresentationFormat>Widescreen</PresentationFormat>
  <Paragraphs>207</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Terugblik</vt:lpstr>
      <vt:lpstr>Different government regulatory agencies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Chris Mol</dc:creator>
  <cp:lastModifiedBy>Chris Mol</cp:lastModifiedBy>
  <cp:revision>216</cp:revision>
  <dcterms:created xsi:type="dcterms:W3CDTF">2014-11-03T16:21:19Z</dcterms:created>
  <dcterms:modified xsi:type="dcterms:W3CDTF">2020-03-19T11:05:29Z</dcterms:modified>
</cp:coreProperties>
</file>